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70" r:id="rId3"/>
    <p:sldId id="271" r:id="rId4"/>
    <p:sldId id="272" r:id="rId5"/>
    <p:sldId id="273" r:id="rId6"/>
    <p:sldId id="275" r:id="rId7"/>
    <p:sldId id="276" r:id="rId8"/>
    <p:sldId id="277" r:id="rId9"/>
    <p:sldId id="278" r:id="rId10"/>
    <p:sldId id="279" r:id="rId11"/>
    <p:sldId id="280" r:id="rId12"/>
    <p:sldId id="281" r:id="rId13"/>
    <p:sldId id="282"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59" autoAdjust="0"/>
  </p:normalViewPr>
  <p:slideViewPr>
    <p:cSldViewPr snapToGrid="0">
      <p:cViewPr varScale="1">
        <p:scale>
          <a:sx n="77" d="100"/>
          <a:sy n="77" d="100"/>
        </p:scale>
        <p:origin x="1242" y="84"/>
      </p:cViewPr>
      <p:guideLst/>
    </p:cSldViewPr>
  </p:slideViewPr>
  <p:notesTextViewPr>
    <p:cViewPr>
      <p:scale>
        <a:sx n="1" d="1"/>
        <a:sy n="1" d="1"/>
      </p:scale>
      <p:origin x="0" y="0"/>
    </p:cViewPr>
  </p:notesTextViewPr>
  <p:sorterViewPr>
    <p:cViewPr>
      <p:scale>
        <a:sx n="100" d="100"/>
        <a:sy n="100" d="100"/>
      </p:scale>
      <p:origin x="0" y="-18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327FB-0723-442E-8474-6F0197A5300C}" type="datetimeFigureOut">
              <a:rPr lang="nb-NO" smtClean="0"/>
              <a:t>25.01.2019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E2C56-7D6B-490F-A4A7-C5AE1B602237}" type="slidenum">
              <a:rPr lang="nb-NO" smtClean="0"/>
              <a:t>‹#›</a:t>
            </a:fld>
            <a:endParaRPr lang="nb-NO"/>
          </a:p>
        </p:txBody>
      </p:sp>
    </p:spTree>
    <p:extLst>
      <p:ext uri="{BB962C8B-B14F-4D97-AF65-F5344CB8AC3E}">
        <p14:creationId xmlns:p14="http://schemas.microsoft.com/office/powerpoint/2010/main" val="3426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nna@utviklingsfondet.n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tviklingsfondet.no/"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Manus til presentasjon om klimaendringer, global matsikkerhet og beredskap - til lokallagene i Norges Bygdekvinnelag (30 min)</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
            </a:r>
            <a:br>
              <a:rPr lang="nb-NO" sz="1200" i="1" kern="1200" dirty="0">
                <a:solidFill>
                  <a:schemeClr val="tx1"/>
                </a:solidFill>
                <a:effectLst/>
                <a:latin typeface="+mn-lt"/>
                <a:ea typeface="+mn-ea"/>
                <a:cs typeface="+mn-cs"/>
              </a:rPr>
            </a:br>
            <a:r>
              <a:rPr lang="nb-NO" sz="1200" i="1" kern="1200" dirty="0">
                <a:solidFill>
                  <a:schemeClr val="tx1"/>
                </a:solidFill>
                <a:effectLst/>
                <a:latin typeface="+mn-lt"/>
                <a:ea typeface="+mn-ea"/>
                <a:cs typeface="+mn-cs"/>
              </a:rPr>
              <a:t>Til deg som skal holde denne presentasjonen: Les gjennom notatene til hver plansje og gjør deg kjent med manuset. Du kan med fordel tilpasse manuset og videreutvikle det slik at du gjør det til ditt eget.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i="1"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Presentasjonen kan holdes som det eneste innslaget på et arrangement, eller som en av flere presentasjoner og/eller diskusjoner. Presentasjonen er utviklet av Anna Karlsson i Utviklingsfondet. Dersom du skulle få spørsmål som du ikke kan svare på, er det fint om du noterer spørsmålene ned og sier at du skal finne ut av det, så er det bare å ta kontakt med Anna på </a:t>
            </a:r>
            <a:r>
              <a:rPr lang="nb-NO" sz="1200" i="1" u="sng" kern="1200" dirty="0">
                <a:solidFill>
                  <a:schemeClr val="tx1"/>
                </a:solidFill>
                <a:effectLst/>
                <a:latin typeface="+mn-lt"/>
                <a:ea typeface="+mn-ea"/>
                <a:cs typeface="+mn-cs"/>
                <a:hlinkClick r:id="rId3"/>
              </a:rPr>
              <a:t>anna@utviklingsfondet.no</a:t>
            </a:r>
            <a:r>
              <a:rPr lang="nb-NO" sz="1200" i="1" kern="1200" dirty="0">
                <a:solidFill>
                  <a:schemeClr val="tx1"/>
                </a:solidFill>
                <a:effectLst/>
                <a:latin typeface="+mn-lt"/>
                <a:ea typeface="+mn-ea"/>
                <a:cs typeface="+mn-cs"/>
              </a:rPr>
              <a:t>, så hjelper vi deg.</a:t>
            </a:r>
            <a:br>
              <a:rPr lang="nb-NO" sz="1200" i="1" kern="1200" dirty="0">
                <a:solidFill>
                  <a:schemeClr val="tx1"/>
                </a:solidFill>
                <a:effectLst/>
                <a:latin typeface="+mn-lt"/>
                <a:ea typeface="+mn-ea"/>
                <a:cs typeface="+mn-cs"/>
              </a:rPr>
            </a:br>
            <a:r>
              <a:rPr lang="nb-NO" sz="1200" i="1" kern="1200" dirty="0">
                <a:solidFill>
                  <a:schemeClr val="tx1"/>
                </a:solidFill>
                <a:effectLst/>
                <a:latin typeface="+mn-lt"/>
                <a:ea typeface="+mn-ea"/>
                <a:cs typeface="+mn-cs"/>
              </a:rPr>
              <a:t/>
            </a:r>
            <a:br>
              <a:rPr lang="nb-NO" sz="1200" i="1" kern="1200" dirty="0">
                <a:solidFill>
                  <a:schemeClr val="tx1"/>
                </a:solidFill>
                <a:effectLst/>
                <a:latin typeface="+mn-lt"/>
                <a:ea typeface="+mn-ea"/>
                <a:cs typeface="+mn-cs"/>
              </a:rPr>
            </a:br>
            <a:r>
              <a:rPr lang="nb-NO" sz="1200" i="1" kern="1200" dirty="0">
                <a:solidFill>
                  <a:schemeClr val="tx1"/>
                </a:solidFill>
                <a:effectLst/>
                <a:latin typeface="+mn-lt"/>
                <a:ea typeface="+mn-ea"/>
                <a:cs typeface="+mn-cs"/>
              </a:rPr>
              <a:t>Lykke til!</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E53E01C-4003-4920-BF28-F89018A03579}" type="slidenum">
              <a:rPr lang="nb-NO" smtClean="0"/>
              <a:t>1</a:t>
            </a:fld>
            <a:endParaRPr lang="nb-NO"/>
          </a:p>
        </p:txBody>
      </p:sp>
    </p:spTree>
    <p:extLst>
      <p:ext uri="{BB962C8B-B14F-4D97-AF65-F5344CB8AC3E}">
        <p14:creationId xmlns:p14="http://schemas.microsoft.com/office/powerpoint/2010/main" val="7926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Heldigvis finnes det mange grep man kan ta. Det er mulig å gjøre både mennesker og matproduksjon bedre rustet i møte med klimaendringene og andre kriser. I Guatemala så er Norges Bygdekvinnelag med på å gjøre nettopp det. Gjennom Utviklingsfondets prosjekter i Guatemala får familier en mer variert matproduksjon og tilgang til robuste og lokalt tilpassede såfrø. Dette sikrer bedre ernæring og flere inntekter, noe som gjør dem mindre sårbare i møte med klimaendringenes konsekvenser.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også viktig å sikre en bedre forvaltning av naturressursene. Derfor jobber Utviklingsfondet også med deltakende skogforvaltning for å redusere avskoging, med gjenoppbygging av forringet jord, og opplæring i bærekraftige og klimatilpassede landbruksteknikker. Styrking av sivilt samfunn og organisering av småbønder, urfolksgrupper og kvinner sørger for langsiktig utvikling og bedre rettigheter for marginaliserte grupper.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10</a:t>
            </a:fld>
            <a:endParaRPr lang="nb-NO"/>
          </a:p>
        </p:txBody>
      </p:sp>
    </p:spTree>
    <p:extLst>
      <p:ext uri="{BB962C8B-B14F-4D97-AF65-F5344CB8AC3E}">
        <p14:creationId xmlns:p14="http://schemas.microsoft.com/office/powerpoint/2010/main" val="113287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Guatemalas befolkning har møtt mange utfordringer, men jobber stadig med å organisere seg og har også klart å presse frem noen viktige politiske seire i Guatemalas parlament de siste årene. Blant annet har en klart å annullere en lov som gikk imot bønders rett til såfrø, og en har også klart å domfelle noen av generalene som utførte seksuelle overgrep mot mayakvinner under borgerkrigen. Noen mener at vi nå kan se konturene av et sterkere sivilsamfunn som etter hvert kan utgjøre en politisk opposisjon. Kampen er langt fra over, men Guatemalas befolkning er langt fra å gi opp å kjempe for sine rettigheter.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11</a:t>
            </a:fld>
            <a:endParaRPr lang="nb-NO"/>
          </a:p>
        </p:txBody>
      </p:sp>
    </p:spTree>
    <p:extLst>
      <p:ext uri="{BB962C8B-B14F-4D97-AF65-F5344CB8AC3E}">
        <p14:creationId xmlns:p14="http://schemas.microsoft.com/office/powerpoint/2010/main" val="91815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Norge kan vi forvente at klimaendringene vil føre med seg både økte temperaturer og økt nedbør, særlig om høsten. Økte temperaturer kan føre til en lenger vekstsesong, men vi vil også måtte forvente utfordringer med alt for mye nedbør i innhøstingsperioden, og nye sykdommer og skadedyr. Når det generelt blir varmere betyr det også at når en tørkesommer kommer – slik som den vi fikk i år – vil den blir langt mer ekstrem. I tillegg vil Norge selvsagt påvirkes av konsekvenser av klimaendringene i andre land. Når avlingene svikter i viktige jordbruksområder i andre deler av verden, vil det kunne ha store konsekvenser for oss her i Norge, for eksempel gjennom økte priser eller mangel på viktige importvarer. Norge er et rikt land som har sterk kjøpekraft, men de færreste vil mene det er riktig for Norge å kjøpe mat fra land som egentlig trenger den selv.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Alle land plikter å oppfylle sin befolknings rett til mat. Det vil dermed være svært viktig å gjøre norsk landbruk i stand til å møte endringene som kommer. Vi er blant annet nødt til å sikre at vi kan håndtere økende nedbørsmengder, og vi må hindre tap og skade fra flom og ras. Vi vil også måtte gjøre tilpasninger i driftsmåter og utvikling av nye sorter. Det er helt nødvendig både for å håndtere nye skadedyr og sykdommer, og endringer i temperatur, nedbørsmengde og vekstsesong. Vi må få på plass beredskapsplaner for å takle ekstremvær, avlingssvikt og andre konsekvenser fra klimaendringer, i tillegg til konkrete tiltak som den enkelte gård kan benytte. Vi må også være beredt på at norsk matforsyning vil påvirkes av hva som skjer i landbruksområder i andre deler av verden, og planlegge deretter.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skjer ikke av seg selv, men det er fullt mulig i et av verdens rikeste land, med godt utbygget infrastruktur og stor statlig kapasitet. Norske bondeorganisasjoner har klimatilpasning høyt opp på sin dagsorden.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12</a:t>
            </a:fld>
            <a:endParaRPr lang="nb-NO"/>
          </a:p>
        </p:txBody>
      </p:sp>
    </p:spTree>
    <p:extLst>
      <p:ext uri="{BB962C8B-B14F-4D97-AF65-F5344CB8AC3E}">
        <p14:creationId xmlns:p14="http://schemas.microsoft.com/office/powerpoint/2010/main" val="2622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Jeg som har holdt denne presentasjonen håper at det både har vært inspirerende og nyttig, og at dere har lært noe som dere ikke visste fra før. Vi håper også at dette har gitt mersmak for å jobbe med å sette klimaendringer og matproduksjon høyere opp på agendaen i tiden fremover!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vil gjennom året publiseres saker både om matproduksjon, klimaendringer og Guatemala på Norges Bygdekvinnelaget sine hjemmesider, i sosiale medier og Bygdekvinner-bladet. Så dette kan vi alle følge med på!</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Utviklingsfondets hjemmeside, </a:t>
            </a:r>
            <a:r>
              <a:rPr lang="nb-NO" sz="1200" u="sng" kern="1200" dirty="0">
                <a:solidFill>
                  <a:schemeClr val="tx1"/>
                </a:solidFill>
                <a:effectLst/>
                <a:latin typeface="+mn-lt"/>
                <a:ea typeface="+mn-ea"/>
                <a:cs typeface="+mn-cs"/>
                <a:hlinkClick r:id="rId3"/>
              </a:rPr>
              <a:t>www.utviklingsfondet.no</a:t>
            </a:r>
            <a:r>
              <a:rPr lang="nb-NO" sz="1200" kern="1200" dirty="0">
                <a:solidFill>
                  <a:schemeClr val="tx1"/>
                </a:solidFill>
                <a:effectLst/>
                <a:latin typeface="+mn-lt"/>
                <a:ea typeface="+mn-ea"/>
                <a:cs typeface="+mn-cs"/>
              </a:rPr>
              <a:t>, finnes det også mye mer informasjon om deres arbeid. De har også et nyhetsbrev som man kan melde seg på dersom man ønsker å få tilsendt jevnlige oppdateringer direkte fra dem.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13</a:t>
            </a:fld>
            <a:endParaRPr lang="nb-NO"/>
          </a:p>
        </p:txBody>
      </p:sp>
    </p:spTree>
    <p:extLst>
      <p:ext uri="{BB962C8B-B14F-4D97-AF65-F5344CB8AC3E}">
        <p14:creationId xmlns:p14="http://schemas.microsoft.com/office/powerpoint/2010/main" val="405329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2018 inngikk Norges Bygdekvinnelag i en avtale med Utviklingsfondet om internasjonalt samarbeid. Samarbeidet handler om å bekjempe sult og fattigdom gjennom styrking av livsgrunnlaget for kvinnelige bønder i Guatemala. Dette skal vi gjøre gjennom fokus på bærekraftig matproduksjon, likestilling og håndverkstradisjoner.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Målet er å støtte Utviklingsfondet med minst 150 000,- i året. Mange lokallag er i gang med å planlegge ulike aktiviteter i 2019 til inntekt for utviklingsarbeidet vi samarbeider med Utviklingsfondet om i Guatemala.</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2</a:t>
            </a:fld>
            <a:endParaRPr lang="nb-NO"/>
          </a:p>
        </p:txBody>
      </p:sp>
    </p:spTree>
    <p:extLst>
      <p:ext uri="{BB962C8B-B14F-4D97-AF65-F5344CB8AC3E}">
        <p14:creationId xmlns:p14="http://schemas.microsoft.com/office/powerpoint/2010/main" val="26043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Utviklingsfondet har i 2019 invitert Norges Bygdekvinnelag, Norges Bondelag og Norges Bygdeungdomslag til å sette ekstra fokus på klimaendringer og matproduksjon gjennom året. Her kan alle lagene i Norges Bygdeungdomslag ha arrangementer, enten alene eller i samarbeid med de andre organisasjonene, hvor man tar opp temaer knyttet til klima og mat. For Bygdekvinnelaget sin del kan man gjerne ha med et ekstra fokus på Guatemala.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3</a:t>
            </a:fld>
            <a:endParaRPr lang="nb-NO"/>
          </a:p>
        </p:txBody>
      </p:sp>
    </p:spTree>
    <p:extLst>
      <p:ext uri="{BB962C8B-B14F-4D97-AF65-F5344CB8AC3E}">
        <p14:creationId xmlns:p14="http://schemas.microsoft.com/office/powerpoint/2010/main" val="285367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Temperatur og nedbør er det man forventer at vil endre seg mest i forbindelse med klimaendringene. Det er også to av faktorene som har størst betydning for matproduksjonen. Ekstremvær, som kraftige regn, vind, flom og tørke, har også stor betydning, da slike hendelser kan ha svært ødeleggende effekter på veldig kort tid.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Ingen andre sektorer er så fundamentalt avhengige av været som landbruket. Og klimaendringene fører til at værmønstre over hele verden endrer seg. Regnet svikter når det trengs som mest. Det regner altfor mye når det ikke skal. Temperaturen stiger, plantesykdommer og skadedyr øker i omfang. Flere stormer tar med seg veier, broer og avlinger.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fremfor alt bønder som merker det først og hardest. Særlig i områder hvor folk allerede har lite mat. Fattige småbønder som er avhengig av det de selv dyrker for å få mat på bordet, er spesielt utsatt. Når regnet drukner avlingene eller de tørker opp av mangelen på det, fører det til sult og enda mer fattigdom.  </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Vi er ikke forskånet for endringer her i Norge, selv om det norske landbruket har ganske annerledes rammevilkår enn i de fleste utviklingsland. Sommeren 2018 opplevde Norge den verste tørken på over 70 år. Resultatet ble avlingssvikt, inntektstap og problemer for norske bønder med å skaffe nok fôr. I 2017 var situasjonen motsatt: Store deler av Sør- og Vestlandet fikk </a:t>
            </a:r>
            <a:r>
              <a:rPr lang="nb-NO" sz="1200" kern="1200" dirty="0" err="1">
                <a:solidFill>
                  <a:schemeClr val="tx1"/>
                </a:solidFill>
                <a:effectLst/>
                <a:latin typeface="+mn-lt"/>
                <a:ea typeface="+mn-ea"/>
                <a:cs typeface="+mn-cs"/>
              </a:rPr>
              <a:t>rekordmye</a:t>
            </a:r>
            <a:r>
              <a:rPr lang="nb-NO" sz="1200" kern="1200" dirty="0">
                <a:solidFill>
                  <a:schemeClr val="tx1"/>
                </a:solidFill>
                <a:effectLst/>
                <a:latin typeface="+mn-lt"/>
                <a:ea typeface="+mn-ea"/>
                <a:cs typeface="+mn-cs"/>
              </a:rPr>
              <a:t> nedbør, og mange bønder fikk ikke gjennomført innhøsting eller sluppet dyrene sine på beite fordi det var for gjørmete.</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E53E01C-4003-4920-BF28-F89018A03579}" type="slidenum">
              <a:rPr lang="nb-NO" smtClean="0"/>
              <a:t>4</a:t>
            </a:fld>
            <a:endParaRPr lang="nb-NO"/>
          </a:p>
        </p:txBody>
      </p:sp>
    </p:spTree>
    <p:extLst>
      <p:ext uri="{BB962C8B-B14F-4D97-AF65-F5344CB8AC3E}">
        <p14:creationId xmlns:p14="http://schemas.microsoft.com/office/powerpoint/2010/main" val="327607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fremtiden kan det bli vanskelig å produsere mer mat i verden enn hva som forbrukes. Klimaendringene vil få negative konsekvenser på matproduksjonen i en rekke områder. I tillegg har vi en stigende forbruksvekst, som kommer både av befolkningsvekst og av at mer og mer korn brukes til dyrefôr i stedet for at det brukes direkte til menneskemat.</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Antall mennesker i verden som sulter har faktisk gått opp de siste årene. Klimaendringene blir av FN trukket frem som en viktig årsak. Sammen med krig og konflikt er ekstremvær nemlig en avgjørende årsak til matvarekriser.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i dag mer enn 800 millioner mennesker i verden som sulter. Samtidig produserer vi faktisk mer enn nok mat for å fø alle mennesker i hele verden. Fattigdom og er urettferdig fordeling av verdens ressurser gjør at mennesker ikke har råd til å kjøpe den maten de trenger. Derfor er det viktig å se kampen mot klimaendringene i sammenheng med utryddelse av sult, fattigdom og ulikhet.</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5</a:t>
            </a:fld>
            <a:endParaRPr lang="nb-NO"/>
          </a:p>
        </p:txBody>
      </p:sp>
    </p:spTree>
    <p:extLst>
      <p:ext uri="{BB962C8B-B14F-4D97-AF65-F5344CB8AC3E}">
        <p14:creationId xmlns:p14="http://schemas.microsoft.com/office/powerpoint/2010/main" val="126503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Guatemala er et land med ekstrem stor ulikhet mellom rik og fattig. Over halvparten av landets befolkning lever i fattigdom. Tilsvarende tall kan i urfolksområder være opp til 83 prosent.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Guatemala har en fortid med borgerkrig, og i dag er gjeng- og narkotikakriminalitet utbredt. Aktivister, journalister og menneskerettighetsforkjempere blir angrepet og til og med drept. Urfolk opplever marginalisering og undertrykkelse.</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E53E01C-4003-4920-BF28-F89018A03579}" type="slidenum">
              <a:rPr lang="nb-NO" smtClean="0"/>
              <a:t>6</a:t>
            </a:fld>
            <a:endParaRPr lang="nb-NO"/>
          </a:p>
        </p:txBody>
      </p:sp>
    </p:spTree>
    <p:extLst>
      <p:ext uri="{BB962C8B-B14F-4D97-AF65-F5344CB8AC3E}">
        <p14:creationId xmlns:p14="http://schemas.microsoft.com/office/powerpoint/2010/main" val="191800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Guatemala er sterkt berørt av klimaendringene. Det er et av landene i verden som påvirkes aller mest av ekstremvær. Orkaner, tørke og flom kommer stadig hyppigere. Landets sårbarhet forsterkes på grunn av utbredt fattigdom, mangelfulle boliger, høy grad av feilernæring og arbeidsledighet i befolkningen. Over halvparten av Guatemalas landområder dekkes av et høylandsområde, med fjellkjedene Sierra </a:t>
            </a:r>
            <a:r>
              <a:rPr lang="nb-NO" sz="1200" kern="1200" dirty="0" err="1">
                <a:solidFill>
                  <a:schemeClr val="tx1"/>
                </a:solidFill>
                <a:effectLst/>
                <a:latin typeface="+mn-lt"/>
                <a:ea typeface="+mn-ea"/>
                <a:cs typeface="+mn-cs"/>
              </a:rPr>
              <a:t>madre</a:t>
            </a:r>
            <a:r>
              <a:rPr lang="nb-NO" sz="1200" kern="1200" dirty="0">
                <a:solidFill>
                  <a:schemeClr val="tx1"/>
                </a:solidFill>
                <a:effectLst/>
                <a:latin typeface="+mn-lt"/>
                <a:ea typeface="+mn-ea"/>
                <a:cs typeface="+mn-cs"/>
              </a:rPr>
              <a:t> og Altos </a:t>
            </a:r>
            <a:r>
              <a:rPr lang="nb-NO" sz="1200" kern="1200" dirty="0" err="1">
                <a:solidFill>
                  <a:schemeClr val="tx1"/>
                </a:solidFill>
                <a:effectLst/>
                <a:latin typeface="+mn-lt"/>
                <a:ea typeface="+mn-ea"/>
                <a:cs typeface="+mn-cs"/>
              </a:rPr>
              <a:t>Chuchmatanes</a:t>
            </a:r>
            <a:r>
              <a:rPr lang="nb-NO" sz="1200" kern="1200" dirty="0">
                <a:solidFill>
                  <a:schemeClr val="tx1"/>
                </a:solidFill>
                <a:effectLst/>
                <a:latin typeface="+mn-lt"/>
                <a:ea typeface="+mn-ea"/>
                <a:cs typeface="+mn-cs"/>
              </a:rPr>
              <a:t>. Det er i høylandet som urfolk bor tettest, hvor klimaendringene gjør seg mest gjeldene, og hvor folk har dårlig tilgang til jord og det er lite utbygd infrastruktur. Urfolksgrupper og småbønder som bor i høylandet blir aller mest påvirket av klimaendringer og ekstremvær. Mange driver med landbruk i bratte områder som ikke egner seg for landbruk, og jorderosjon er et stort problem.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anslått at Guatemala vil oppleve en 2,5 til 4 graders oppvarming innen 2050 på grunn av klimaendringer. Guatemala vil sannsynligvis også oppleve store endringer i nedbørsmønstre. Varmere temperaturer og endringer i nedbørsmønstre øker risikoen for lavere avlinger. Økt hyppighet av kraftige regn skaper problemer med skadedyr og plantesykdom, slik som kafferust – en aggressiv sopp som angriper landets kaffeproduksjon. Endringer i temperatur og nedbør vil også påvirke helsesituasjonen til befolkningen, for eksempel gjennom endringer i tilgang til vann, og at mygg som sprer </a:t>
            </a:r>
            <a:r>
              <a:rPr lang="nb-NO" sz="1200" kern="1200" dirty="0" err="1">
                <a:solidFill>
                  <a:schemeClr val="tx1"/>
                </a:solidFill>
                <a:effectLst/>
                <a:latin typeface="+mn-lt"/>
                <a:ea typeface="+mn-ea"/>
                <a:cs typeface="+mn-cs"/>
              </a:rPr>
              <a:t>denguefeber</a:t>
            </a:r>
            <a:r>
              <a:rPr lang="nb-NO" sz="1200" kern="1200" dirty="0">
                <a:solidFill>
                  <a:schemeClr val="tx1"/>
                </a:solidFill>
                <a:effectLst/>
                <a:latin typeface="+mn-lt"/>
                <a:ea typeface="+mn-ea"/>
                <a:cs typeface="+mn-cs"/>
              </a:rPr>
              <a:t> og malaria kan spres til nye områder. Situasjonen forverres av dårlige sanitærforhold og manglende tilgang til helsetjenester, samt lite utbygget helsetilbud fra statlig hold.</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7</a:t>
            </a:fld>
            <a:endParaRPr lang="nb-NO"/>
          </a:p>
        </p:txBody>
      </p:sp>
    </p:spTree>
    <p:extLst>
      <p:ext uri="{BB962C8B-B14F-4D97-AF65-F5344CB8AC3E}">
        <p14:creationId xmlns:p14="http://schemas.microsoft.com/office/powerpoint/2010/main" val="305583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I 2015 ble verdens land enige om to veldig viktige globale avtaler: FNs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og Parisavtalen. </a:t>
            </a:r>
          </a:p>
          <a:p>
            <a:r>
              <a:rPr lang="nb-NO" sz="1200" kern="1200" dirty="0">
                <a:solidFill>
                  <a:schemeClr val="tx1"/>
                </a:solidFill>
                <a:effectLst/>
                <a:latin typeface="+mn-lt"/>
                <a:ea typeface="+mn-ea"/>
                <a:cs typeface="+mn-cs"/>
              </a:rPr>
              <a:t>FNs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er verdens felles arbeidsplan for å utrydde fattigdom, bekjempe ulikhet og stoppe klimaendringene innen 2030. Bærekraftig utvikling handler om å ta vare på behovene til mennesker som lever i dag, uten å ødelegge framtidige generasjoners muligheter til å dekke sine. FNs </a:t>
            </a:r>
            <a:r>
              <a:rPr lang="nb-NO" sz="1200" kern="1200" dirty="0" err="1">
                <a:solidFill>
                  <a:schemeClr val="tx1"/>
                </a:solidFill>
                <a:effectLst/>
                <a:latin typeface="+mn-lt"/>
                <a:ea typeface="+mn-ea"/>
                <a:cs typeface="+mn-cs"/>
              </a:rPr>
              <a:t>bærekraftsmål</a:t>
            </a:r>
            <a:r>
              <a:rPr lang="nb-NO" sz="1200" kern="1200" dirty="0">
                <a:solidFill>
                  <a:schemeClr val="tx1"/>
                </a:solidFill>
                <a:effectLst/>
                <a:latin typeface="+mn-lt"/>
                <a:ea typeface="+mn-ea"/>
                <a:cs typeface="+mn-cs"/>
              </a:rPr>
              <a:t> består av 17 mål og 169 delmål og skal fungere som en felles global retning for land, næringsliv og sivilsamfunn.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Parisavtalen fra 2015 er en internasjonal klimaavtale som innebærer at alle verdens land skal bidra til å begrense den globale oppvarmingen til maksimum 2 grader, og helst ikke over 1,5 grader. Verdens land har ulikt ansvar for at klimaendringene skjer, og ulik kapasitet til å løse problemet. I internasjonal klimapolitikk og i Parisavtalen, er det et anerkjent prinsipp at landene som har størst historiske utslipp og dermed har størst ansvar for at klimaendringene skjer, skal gjøre de største utslippskuttene, men også bistå andre land i sin omstilling.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kan Norge være med og bidra til gjennom sin utviklingspolitikk. Både Norges Bygdekvinnelag og Utviklingsfondet jobber for at Norge skal ta større lederskap i kampen for å bekjempe sult og klimaendringer på globalt nivå.</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8</a:t>
            </a:fld>
            <a:endParaRPr lang="nb-NO"/>
          </a:p>
        </p:txBody>
      </p:sp>
    </p:spTree>
    <p:extLst>
      <p:ext uri="{BB962C8B-B14F-4D97-AF65-F5344CB8AC3E}">
        <p14:creationId xmlns:p14="http://schemas.microsoft.com/office/powerpoint/2010/main" val="8203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Globale avtaler og internasjonal politikk er viktig, men må omsettes lokalt, regionalt og nasjonalt. Parisavtalen sier at alle sektorer er nødt til å bidra, men at det er viktig at arbeidet med å stoppe klimaendringene ikke truer matproduksjonen. Vi er altså nødt til å finne gode løsninger for å bekjempe klimaendringene, som ikke går ut over vår evne til å produsere mat. Det handler både om å kutte i utslipp og tilpasse oss de endringene som uansett kommer til å skje. Dette er noe som krever tiltak på den enkelte gård, så vel som regionalt og nasjonalt – både i Norge, Guatemala og i andre land. </a:t>
            </a:r>
          </a:p>
        </p:txBody>
      </p:sp>
      <p:sp>
        <p:nvSpPr>
          <p:cNvPr id="4" name="Plassholder for lysbildenummer 3"/>
          <p:cNvSpPr>
            <a:spLocks noGrp="1"/>
          </p:cNvSpPr>
          <p:nvPr>
            <p:ph type="sldNum" sz="quarter" idx="10"/>
          </p:nvPr>
        </p:nvSpPr>
        <p:spPr/>
        <p:txBody>
          <a:bodyPr/>
          <a:lstStyle/>
          <a:p>
            <a:fld id="{BE53E01C-4003-4920-BF28-F89018A03579}" type="slidenum">
              <a:rPr lang="nb-NO" smtClean="0"/>
              <a:t>9</a:t>
            </a:fld>
            <a:endParaRPr lang="nb-NO"/>
          </a:p>
        </p:txBody>
      </p:sp>
    </p:spTree>
    <p:extLst>
      <p:ext uri="{BB962C8B-B14F-4D97-AF65-F5344CB8AC3E}">
        <p14:creationId xmlns:p14="http://schemas.microsoft.com/office/powerpoint/2010/main" val="30736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B80927F-AB17-4A4D-B134-1F803B54A7E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xmlns="" id="{6D3D3025-A9B3-4A7E-8A92-7023034D7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xmlns="" id="{4CBC7A5F-0533-4809-8150-7DFE968CA3E1}"/>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1EA76BFA-6840-4E9B-9EC4-06AAE0E1B30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3C644431-478B-4609-8F33-3275567233F4}"/>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88318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C9C52F15-2412-416A-858A-47BFBAF31B3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xmlns="" id="{3A4F920E-DD7A-42C7-9AB8-0FD311D1F9C3}"/>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0E0694E1-1C24-464E-AEC4-A534FB8DF212}"/>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8081B041-4D1C-44E7-B2F2-CCA0BB9588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F1413D9F-7998-4D7C-A674-6E5737A3032E}"/>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215511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xmlns="" id="{226DEBB5-76C1-462F-98A1-CF6F47FC894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xmlns="" id="{D2E57BA2-AC3A-4CED-9F27-190BFC6F230E}"/>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37A4B3FD-29E7-4945-B8C7-6948CA151D66}"/>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577F8C8A-872B-4C76-9175-4E5BF410EA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B8A2C970-A81B-4E22-83B3-1A1286BCE530}"/>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6913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7EB0C3F-B87F-4FB5-9EF2-BA1FC38A655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96662F04-61BE-4C69-A02C-2C5C8EAB5935}"/>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817E6315-FD92-4A8F-991A-5C221B9C4289}"/>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1E7CFE4D-F208-4DB3-A3A5-90EB4551816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D84462AB-8130-44D6-8FFA-50CCF44BF513}"/>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18063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9F86D95-E0DB-46A6-BCE5-6C9379D849A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xmlns="" id="{1ED7679D-444B-4DCA-B320-7D4E938C4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xmlns="" id="{84B9137A-694E-4C90-8FEA-4EF9223FE811}"/>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2177E148-7F9C-4129-94A5-DCBFC8636D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9B15F685-B393-4C99-8B6B-A43D5196DCE7}"/>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425752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C26E227-B8B8-4388-871D-DBFDEFA3B21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9B524FAB-0C35-4750-9CFB-2DDBA1033D70}"/>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xmlns="" id="{E6535382-BD32-4BB6-BECC-D86DE633E16F}"/>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xmlns="" id="{94E8DD39-2EDA-4E12-B536-86F8603B8803}"/>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6" name="Plassholder for bunntekst 5">
            <a:extLst>
              <a:ext uri="{FF2B5EF4-FFF2-40B4-BE49-F238E27FC236}">
                <a16:creationId xmlns:a16="http://schemas.microsoft.com/office/drawing/2014/main" xmlns="" id="{E630BFA0-EDD6-40B5-9198-76EC7104C90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6B6BD824-95FB-4C9C-9767-ABCB2A73D201}"/>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255411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08CC63C-A920-468C-8FB0-1D9EE5591B0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xmlns="" id="{AB2DFCBA-4E0C-4983-9EF6-31990689B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xmlns="" id="{8E8DFE93-AE59-4BE5-9F3D-4707B789D582}"/>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xmlns="" id="{8583C416-42B4-4C55-B731-CBADD3BDC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xmlns="" id="{CEF5C6F0-9286-407C-8EE0-2CAAC00B7B87}"/>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xmlns="" id="{79EB112A-2FE0-4D31-A7E5-85C0EFC1A966}"/>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8" name="Plassholder for bunntekst 7">
            <a:extLst>
              <a:ext uri="{FF2B5EF4-FFF2-40B4-BE49-F238E27FC236}">
                <a16:creationId xmlns:a16="http://schemas.microsoft.com/office/drawing/2014/main" xmlns="" id="{78BB6E67-6130-489F-A2D7-445D82702C8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xmlns="" id="{1CE0FB84-FD3D-4356-BA3F-B986C1354185}"/>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121066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3F991C84-E9BA-4C9A-934D-24B07B24263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xmlns="" id="{AA3E6A4F-F63D-42DB-B3EE-C7960EBFCBFC}"/>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4" name="Plassholder for bunntekst 3">
            <a:extLst>
              <a:ext uri="{FF2B5EF4-FFF2-40B4-BE49-F238E27FC236}">
                <a16:creationId xmlns:a16="http://schemas.microsoft.com/office/drawing/2014/main" xmlns="" id="{65A0DA39-0D28-4F14-978E-5B09486E3C5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xmlns="" id="{777DBCD6-B3D5-4A99-84A3-4B39BD671825}"/>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282366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xmlns="" id="{91C30C12-DED9-4B79-AC22-82FE1AAA3E10}"/>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3" name="Plassholder for bunntekst 2">
            <a:extLst>
              <a:ext uri="{FF2B5EF4-FFF2-40B4-BE49-F238E27FC236}">
                <a16:creationId xmlns:a16="http://schemas.microsoft.com/office/drawing/2014/main" xmlns="" id="{7B4D4DAC-A4C6-47DD-A3C4-2BCFB0223CF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xmlns="" id="{15334282-29BA-4735-92DE-EAEA7A89C07A}"/>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411166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F772568-4537-4954-BA89-4A4FC3B22AA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xmlns="" id="{49320372-EBD7-4535-9CDA-BB8F62627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xmlns="" id="{53E8737D-D1B6-4B94-BD8D-DC23AE289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17B1C19C-7A09-44D0-9921-72EFEDB15148}"/>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6" name="Plassholder for bunntekst 5">
            <a:extLst>
              <a:ext uri="{FF2B5EF4-FFF2-40B4-BE49-F238E27FC236}">
                <a16:creationId xmlns:a16="http://schemas.microsoft.com/office/drawing/2014/main" xmlns="" id="{505DD43B-6395-413D-A781-7376A4AEDD9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93E2277B-D7F3-4ED4-94CA-264D390A2F26}"/>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221168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F2AA60D-D677-4846-AE16-0687C85F65D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xmlns="" id="{660A6AB6-17DF-4D1E-B033-65498DAB33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xmlns="" id="{6E39AA9D-D16D-442C-AD79-081B375D5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53C1C025-A9C9-4224-AD89-1A3924307CD0}"/>
              </a:ext>
            </a:extLst>
          </p:cNvPr>
          <p:cNvSpPr>
            <a:spLocks noGrp="1"/>
          </p:cNvSpPr>
          <p:nvPr>
            <p:ph type="dt" sz="half" idx="10"/>
          </p:nvPr>
        </p:nvSpPr>
        <p:spPr/>
        <p:txBody>
          <a:bodyPr/>
          <a:lstStyle/>
          <a:p>
            <a:fld id="{3A7AD244-0229-4B59-8F9E-91883C56773A}" type="datetimeFigureOut">
              <a:rPr lang="nb-NO" smtClean="0"/>
              <a:t>25.01.2019</a:t>
            </a:fld>
            <a:endParaRPr lang="nb-NO"/>
          </a:p>
        </p:txBody>
      </p:sp>
      <p:sp>
        <p:nvSpPr>
          <p:cNvPr id="6" name="Plassholder for bunntekst 5">
            <a:extLst>
              <a:ext uri="{FF2B5EF4-FFF2-40B4-BE49-F238E27FC236}">
                <a16:creationId xmlns:a16="http://schemas.microsoft.com/office/drawing/2014/main" xmlns="" id="{A7C499DD-11D7-4C5F-9B92-8456EBA8B01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6E1443FE-349C-4D6B-A313-F36E579618B0}"/>
              </a:ext>
            </a:extLst>
          </p:cNvPr>
          <p:cNvSpPr>
            <a:spLocks noGrp="1"/>
          </p:cNvSpPr>
          <p:nvPr>
            <p:ph type="sldNum" sz="quarter" idx="12"/>
          </p:nvPr>
        </p:nvSpPr>
        <p:spPr/>
        <p:txBody>
          <a:bodyPr/>
          <a:lstStyle/>
          <a:p>
            <a:fld id="{39E26E2A-560C-4E38-ACC8-050F2A18650C}" type="slidenum">
              <a:rPr lang="nb-NO" smtClean="0"/>
              <a:t>‹#›</a:t>
            </a:fld>
            <a:endParaRPr lang="nb-NO"/>
          </a:p>
        </p:txBody>
      </p:sp>
    </p:spTree>
    <p:extLst>
      <p:ext uri="{BB962C8B-B14F-4D97-AF65-F5344CB8AC3E}">
        <p14:creationId xmlns:p14="http://schemas.microsoft.com/office/powerpoint/2010/main" val="324912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xmlns="" id="{5862F2FF-56B1-459D-A8CC-46CE2F6F4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xmlns="" id="{7FAE4662-E936-4BD3-BD58-ABA939A83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F947B7EF-EEFF-40AB-AEC6-7BBA7D13A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AD244-0229-4B59-8F9E-91883C56773A}" type="datetimeFigureOut">
              <a:rPr lang="nb-NO" smtClean="0"/>
              <a:t>25.01.2019</a:t>
            </a:fld>
            <a:endParaRPr lang="nb-NO"/>
          </a:p>
        </p:txBody>
      </p:sp>
      <p:sp>
        <p:nvSpPr>
          <p:cNvPr id="5" name="Plassholder for bunntekst 4">
            <a:extLst>
              <a:ext uri="{FF2B5EF4-FFF2-40B4-BE49-F238E27FC236}">
                <a16:creationId xmlns:a16="http://schemas.microsoft.com/office/drawing/2014/main" xmlns="" id="{B4E37EED-C9C8-4DCF-AB28-4D7D90A7C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xmlns="" id="{DA90E433-DF49-4440-A4B6-0F6B25528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26E2A-560C-4E38-ACC8-050F2A18650C}" type="slidenum">
              <a:rPr lang="nb-NO" smtClean="0"/>
              <a:t>‹#›</a:t>
            </a:fld>
            <a:endParaRPr lang="nb-NO"/>
          </a:p>
        </p:txBody>
      </p:sp>
    </p:spTree>
    <p:extLst>
      <p:ext uri="{BB962C8B-B14F-4D97-AF65-F5344CB8AC3E}">
        <p14:creationId xmlns:p14="http://schemas.microsoft.com/office/powerpoint/2010/main" val="378121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8.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xmlns="" id="{8F171634-C2BF-45EF-87A8-4D1346E38F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430" b="17570"/>
          <a:stretch/>
        </p:blipFill>
        <p:spPr>
          <a:xfrm>
            <a:off x="0" y="0"/>
            <a:ext cx="12192000" cy="6858000"/>
          </a:xfrm>
          <a:prstGeom prst="rect">
            <a:avLst/>
          </a:prstGeom>
        </p:spPr>
      </p:pic>
      <p:sp>
        <p:nvSpPr>
          <p:cNvPr id="4" name="Rektangel 3">
            <a:extLst>
              <a:ext uri="{FF2B5EF4-FFF2-40B4-BE49-F238E27FC236}">
                <a16:creationId xmlns:a16="http://schemas.microsoft.com/office/drawing/2014/main" xmlns="" id="{75F6C016-9B2E-46D4-A09A-020940A4D068}"/>
              </a:ext>
            </a:extLst>
          </p:cNvPr>
          <p:cNvSpPr/>
          <p:nvPr/>
        </p:nvSpPr>
        <p:spPr>
          <a:xfrm>
            <a:off x="0" y="4974173"/>
            <a:ext cx="12192000" cy="1334046"/>
          </a:xfrm>
          <a:prstGeom prst="rect">
            <a:avLst/>
          </a:prstGeom>
          <a:solidFill>
            <a:srgbClr val="0C4C1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xmlns="" id="{D667B68D-1A7C-4E21-B7C2-8D240750BC22}"/>
              </a:ext>
            </a:extLst>
          </p:cNvPr>
          <p:cNvSpPr>
            <a:spLocks noGrp="1"/>
          </p:cNvSpPr>
          <p:nvPr>
            <p:ph type="ctrTitle"/>
          </p:nvPr>
        </p:nvSpPr>
        <p:spPr>
          <a:xfrm>
            <a:off x="76200" y="5048249"/>
            <a:ext cx="11918365" cy="822955"/>
          </a:xfrm>
          <a:noFill/>
        </p:spPr>
        <p:txBody>
          <a:bodyPr>
            <a:normAutofit/>
          </a:bodyPr>
          <a:lstStyle/>
          <a:p>
            <a:r>
              <a:rPr lang="x-none" sz="4400" dirty="0">
                <a:solidFill>
                  <a:schemeClr val="bg1"/>
                </a:solidFill>
                <a:latin typeface="Calibri"/>
                <a:ea typeface="Calibri"/>
                <a:cs typeface="Calibri"/>
                <a:sym typeface="Calibri"/>
              </a:rPr>
              <a:t>Klimaendringer, global matsikkerhet og beredskap</a:t>
            </a:r>
            <a:endParaRPr lang="nb-NO" sz="4400" dirty="0">
              <a:solidFill>
                <a:schemeClr val="bg1"/>
              </a:solidFill>
              <a:latin typeface="Blue Highway" panose="02010603020202020303" pitchFamily="2" charset="0"/>
            </a:endParaRPr>
          </a:p>
        </p:txBody>
      </p:sp>
      <p:sp>
        <p:nvSpPr>
          <p:cNvPr id="3" name="Undertittel 2">
            <a:extLst>
              <a:ext uri="{FF2B5EF4-FFF2-40B4-BE49-F238E27FC236}">
                <a16:creationId xmlns:a16="http://schemas.microsoft.com/office/drawing/2014/main" xmlns="" id="{E2798401-5533-4B20-9D2E-C81F43C8201B}"/>
              </a:ext>
            </a:extLst>
          </p:cNvPr>
          <p:cNvSpPr>
            <a:spLocks noGrp="1"/>
          </p:cNvSpPr>
          <p:nvPr>
            <p:ph type="subTitle" idx="1"/>
          </p:nvPr>
        </p:nvSpPr>
        <p:spPr>
          <a:xfrm>
            <a:off x="1463382" y="5758924"/>
            <a:ext cx="9144000" cy="536225"/>
          </a:xfrm>
        </p:spPr>
        <p:txBody>
          <a:bodyPr/>
          <a:lstStyle/>
          <a:p>
            <a:r>
              <a:rPr lang="nb-NO" dirty="0">
                <a:solidFill>
                  <a:schemeClr val="bg1"/>
                </a:solidFill>
              </a:rPr>
              <a:t>Navn, </a:t>
            </a:r>
            <a:r>
              <a:rPr lang="nb-NO" dirty="0">
                <a:solidFill>
                  <a:schemeClr val="bg1"/>
                </a:solidFill>
                <a:latin typeface="Blue Highway" panose="02010603020202020303" pitchFamily="2" charset="0"/>
              </a:rPr>
              <a:t>sted</a:t>
            </a:r>
          </a:p>
          <a:p>
            <a:endParaRPr lang="nb-NO" dirty="0"/>
          </a:p>
        </p:txBody>
      </p:sp>
      <p:pic>
        <p:nvPicPr>
          <p:cNvPr id="8" name="Bilde 7">
            <a:extLst>
              <a:ext uri="{FF2B5EF4-FFF2-40B4-BE49-F238E27FC236}">
                <a16:creationId xmlns:a16="http://schemas.microsoft.com/office/drawing/2014/main" xmlns="" id="{5C0A725E-CC0F-4239-AEF1-768E3304B558}"/>
              </a:ext>
            </a:extLst>
          </p:cNvPr>
          <p:cNvPicPr>
            <a:picLocks noChangeAspect="1"/>
          </p:cNvPicPr>
          <p:nvPr/>
        </p:nvPicPr>
        <p:blipFill>
          <a:blip r:embed="rId4"/>
          <a:stretch>
            <a:fillRect/>
          </a:stretch>
        </p:blipFill>
        <p:spPr>
          <a:xfrm>
            <a:off x="9995096" y="116093"/>
            <a:ext cx="2086635" cy="1334046"/>
          </a:xfrm>
          <a:prstGeom prst="rect">
            <a:avLst/>
          </a:prstGeom>
        </p:spPr>
      </p:pic>
      <p:pic>
        <p:nvPicPr>
          <p:cNvPr id="7" name="Bil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891" y="372055"/>
            <a:ext cx="3815881" cy="822121"/>
          </a:xfrm>
          <a:prstGeom prst="rect">
            <a:avLst/>
          </a:prstGeom>
        </p:spPr>
      </p:pic>
    </p:spTree>
    <p:extLst>
      <p:ext uri="{BB962C8B-B14F-4D97-AF65-F5344CB8AC3E}">
        <p14:creationId xmlns:p14="http://schemas.microsoft.com/office/powerpoint/2010/main" val="254685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289039" y="2117167"/>
            <a:ext cx="5183188" cy="823912"/>
          </a:xfrm>
        </p:spPr>
        <p:txBody>
          <a:bodyPr>
            <a:normAutofit/>
          </a:bodyPr>
          <a:lstStyle/>
          <a:p>
            <a:r>
              <a:rPr lang="x-none" sz="3200" dirty="0">
                <a:ea typeface="Calibri"/>
                <a:cs typeface="Calibri"/>
                <a:sym typeface="Calibri"/>
              </a:rPr>
              <a:t>Det er mulig å tilpasse seg!</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289039" y="3017520"/>
            <a:ext cx="5590539" cy="2948066"/>
          </a:xfrm>
        </p:spPr>
        <p:txBody>
          <a:bodyPr>
            <a:normAutofit/>
          </a:bodyPr>
          <a:lstStyle/>
          <a:p>
            <a:pPr marL="0" lvl="0" indent="0">
              <a:lnSpc>
                <a:spcPct val="80000"/>
              </a:lnSpc>
              <a:spcBef>
                <a:spcPts val="0"/>
              </a:spcBef>
              <a:buClr>
                <a:schemeClr val="dk1"/>
              </a:buClr>
              <a:buSzPts val="1572"/>
              <a:buNone/>
            </a:pPr>
            <a:r>
              <a:rPr lang="nb-NO" sz="2000" dirty="0">
                <a:latin typeface="+mj-lt"/>
                <a:ea typeface="Calibri"/>
                <a:cs typeface="Calibri"/>
                <a:sym typeface="Calibri"/>
              </a:rPr>
              <a:t>Klimatilpasning i landbruket er sentralt i Utviklingsfondets arbeid</a:t>
            </a:r>
            <a:endParaRPr lang="nb-NO" sz="2000" dirty="0">
              <a:latin typeface="+mj-lt"/>
            </a:endParaRPr>
          </a:p>
          <a:p>
            <a:pPr marL="0" lvl="0" indent="0">
              <a:lnSpc>
                <a:spcPct val="80000"/>
              </a:lnSpc>
              <a:buClr>
                <a:schemeClr val="dk1"/>
              </a:buClr>
              <a:buSzPts val="1572"/>
              <a:buNone/>
            </a:pPr>
            <a:r>
              <a:rPr lang="nb-NO" sz="2000" dirty="0">
                <a:latin typeface="+mj-lt"/>
                <a:ea typeface="Calibri"/>
                <a:cs typeface="Calibri"/>
                <a:sym typeface="Calibri"/>
              </a:rPr>
              <a:t>En mer variert matproduksjon fører til mer mat og bedre ernæring</a:t>
            </a:r>
            <a:endParaRPr lang="nb-NO" sz="2000" dirty="0">
              <a:latin typeface="+mj-lt"/>
            </a:endParaRPr>
          </a:p>
          <a:p>
            <a:pPr marL="0" lvl="0" indent="0">
              <a:lnSpc>
                <a:spcPct val="80000"/>
              </a:lnSpc>
              <a:buClr>
                <a:schemeClr val="dk1"/>
              </a:buClr>
              <a:buSzPts val="1572"/>
              <a:buNone/>
            </a:pPr>
            <a:r>
              <a:rPr lang="nb-NO" sz="2000" dirty="0">
                <a:latin typeface="+mj-lt"/>
                <a:ea typeface="Calibri"/>
                <a:cs typeface="Calibri"/>
                <a:sym typeface="Calibri"/>
              </a:rPr>
              <a:t>Tilgang til lokalt tilpassede og gode såfrø reduserer sårbarhet</a:t>
            </a:r>
            <a:endParaRPr lang="nb-NO" sz="2000" dirty="0">
              <a:latin typeface="+mj-lt"/>
            </a:endParaRPr>
          </a:p>
          <a:p>
            <a:pPr marL="0" lvl="0" indent="0">
              <a:lnSpc>
                <a:spcPct val="80000"/>
              </a:lnSpc>
              <a:buClr>
                <a:schemeClr val="dk1"/>
              </a:buClr>
              <a:buSzPts val="1572"/>
              <a:buNone/>
            </a:pPr>
            <a:r>
              <a:rPr lang="nb-NO" sz="2000" dirty="0">
                <a:latin typeface="+mj-lt"/>
                <a:ea typeface="Calibri"/>
                <a:cs typeface="Calibri"/>
                <a:sym typeface="Calibri"/>
              </a:rPr>
              <a:t>Bærekraftig jordbruk, redusert avskoging og oppbygging av forringet jord sikrer en bedre forvaltning av naturressursene</a:t>
            </a:r>
            <a:endParaRPr lang="nb-NO" sz="2000" dirty="0">
              <a:latin typeface="+mj-lt"/>
            </a:endParaRP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46;p24">
            <a:extLst>
              <a:ext uri="{FF2B5EF4-FFF2-40B4-BE49-F238E27FC236}">
                <a16:creationId xmlns:a16="http://schemas.microsoft.com/office/drawing/2014/main" xmlns="" id="{3D315B4E-A97C-4FC8-9F4F-E64C29D81045}"/>
              </a:ext>
            </a:extLst>
          </p:cNvPr>
          <p:cNvPicPr preferRelativeResize="0">
            <a:picLocks noGrp="1" noChangeAspect="1"/>
          </p:cNvPicPr>
          <p:nvPr>
            <p:ph type="pic" idx="2"/>
          </p:nvPr>
        </p:nvPicPr>
        <p:blipFill rotWithShape="1">
          <a:blip r:embed="rId5">
            <a:alphaModFix/>
          </a:blip>
          <a:srcRect/>
          <a:stretch/>
        </p:blipFill>
        <p:spPr>
          <a:xfrm>
            <a:off x="312421" y="346465"/>
            <a:ext cx="5544088" cy="5536176"/>
          </a:xfrm>
          <a:prstGeom prst="rect">
            <a:avLst/>
          </a:prstGeom>
          <a:noFill/>
          <a:ln>
            <a:noFill/>
          </a:ln>
        </p:spPr>
      </p:pic>
      <p:sp>
        <p:nvSpPr>
          <p:cNvPr id="12" name="Plassholder for tekst 7">
            <a:extLst>
              <a:ext uri="{FF2B5EF4-FFF2-40B4-BE49-F238E27FC236}">
                <a16:creationId xmlns:a16="http://schemas.microsoft.com/office/drawing/2014/main" xmlns="" id="{C20C2A32-CA30-445D-BC83-8E58A713774C}"/>
              </a:ext>
            </a:extLst>
          </p:cNvPr>
          <p:cNvSpPr txBox="1">
            <a:spLocks/>
          </p:cNvSpPr>
          <p:nvPr/>
        </p:nvSpPr>
        <p:spPr>
          <a:xfrm>
            <a:off x="312420" y="5759608"/>
            <a:ext cx="4784725" cy="4119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b-NO" sz="1400" b="0" dirty="0">
                <a:latin typeface="+mj-lt"/>
              </a:rPr>
              <a:t>Foto: Harald Herland, Applaus! Film &amp; TV AS</a:t>
            </a:r>
          </a:p>
        </p:txBody>
      </p:sp>
      <p:pic>
        <p:nvPicPr>
          <p:cNvPr id="13" name="Bild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187513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p:txBody>
          <a:bodyPr/>
          <a:lstStyle/>
          <a:p>
            <a:endParaRPr lang="nb-NO"/>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p:txBody>
          <a:bodyPr/>
          <a:lstStyle/>
          <a:p>
            <a:endParaRPr lang="nb-NO"/>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3"/>
          <a:stretch>
            <a:fillRect/>
          </a:stretch>
        </p:blipFill>
        <p:spPr>
          <a:xfrm>
            <a:off x="11236882" y="6274951"/>
            <a:ext cx="792406" cy="506608"/>
          </a:xfrm>
          <a:prstGeom prst="rect">
            <a:avLst/>
          </a:prstGeom>
        </p:spPr>
      </p:pic>
      <p:pic>
        <p:nvPicPr>
          <p:cNvPr id="11" name="Google Shape;155;p25">
            <a:extLst>
              <a:ext uri="{FF2B5EF4-FFF2-40B4-BE49-F238E27FC236}">
                <a16:creationId xmlns:a16="http://schemas.microsoft.com/office/drawing/2014/main" xmlns="" id="{14ECEE1D-B19C-4E90-A051-643231CB92C9}"/>
              </a:ext>
            </a:extLst>
          </p:cNvPr>
          <p:cNvPicPr preferRelativeResize="0">
            <a:picLocks noGrp="1" noChangeAspect="1"/>
          </p:cNvPicPr>
          <p:nvPr>
            <p:ph type="pic" idx="2"/>
          </p:nvPr>
        </p:nvPicPr>
        <p:blipFill rotWithShape="1">
          <a:blip r:embed="rId4">
            <a:alphaModFix/>
          </a:blip>
          <a:srcRect/>
          <a:stretch/>
        </p:blipFill>
        <p:spPr>
          <a:xfrm>
            <a:off x="430530" y="365125"/>
            <a:ext cx="11330940" cy="5551942"/>
          </a:xfrm>
          <a:prstGeom prst="rect">
            <a:avLst/>
          </a:prstGeom>
          <a:noFill/>
          <a:ln>
            <a:noFill/>
          </a:ln>
        </p:spPr>
      </p:pic>
      <p:sp>
        <p:nvSpPr>
          <p:cNvPr id="12" name="Google Shape;156;p25">
            <a:extLst>
              <a:ext uri="{FF2B5EF4-FFF2-40B4-BE49-F238E27FC236}">
                <a16:creationId xmlns:a16="http://schemas.microsoft.com/office/drawing/2014/main" xmlns="" id="{32FAD9FA-F48C-4E56-8710-1643CB1134CC}"/>
              </a:ext>
            </a:extLst>
          </p:cNvPr>
          <p:cNvSpPr txBox="1">
            <a:spLocks/>
          </p:cNvSpPr>
          <p:nvPr/>
        </p:nvSpPr>
        <p:spPr>
          <a:xfrm>
            <a:off x="430530" y="5917067"/>
            <a:ext cx="10324782" cy="236772"/>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buClr>
                <a:schemeClr val="dk1"/>
              </a:buClr>
              <a:buSzPts val="1100"/>
              <a:buFont typeface="Calibri"/>
              <a:buNone/>
            </a:pPr>
            <a:r>
              <a:rPr lang="nb-NO" sz="1200" b="0" dirty="0">
                <a:latin typeface="Calibri"/>
                <a:ea typeface="Calibri"/>
                <a:cs typeface="Calibri"/>
                <a:sym typeface="Calibri"/>
              </a:rPr>
              <a:t>Det er fortsatt en lang vei å gå, men sivilsamfunnet i Guatemala har hatt flere store politiske seire de siste årene. Foto: Harald Herland, Applaus! </a:t>
            </a:r>
            <a:r>
              <a:rPr lang="nb-NO" sz="1200" b="0" dirty="0" err="1">
                <a:latin typeface="Calibri"/>
                <a:ea typeface="Calibri"/>
                <a:cs typeface="Calibri"/>
                <a:sym typeface="Calibri"/>
              </a:rPr>
              <a:t>film&amp;tv</a:t>
            </a:r>
            <a:r>
              <a:rPr lang="nb-NO" sz="1200" b="0" dirty="0">
                <a:latin typeface="Calibri"/>
                <a:ea typeface="Calibri"/>
                <a:cs typeface="Calibri"/>
                <a:sym typeface="Calibri"/>
              </a:rPr>
              <a:t> AS</a:t>
            </a:r>
          </a:p>
        </p:txBody>
      </p:sp>
      <p:pic>
        <p:nvPicPr>
          <p:cNvPr id="13" name="Bil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82860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194427" y="1974101"/>
            <a:ext cx="5183188" cy="823912"/>
          </a:xfrm>
        </p:spPr>
        <p:txBody>
          <a:bodyPr>
            <a:normAutofit/>
          </a:bodyPr>
          <a:lstStyle/>
          <a:p>
            <a:r>
              <a:rPr lang="x-none" sz="3200" dirty="0">
                <a:ea typeface="Calibri"/>
                <a:cs typeface="Calibri"/>
                <a:sym typeface="Calibri"/>
              </a:rPr>
              <a:t>Klimatilpasning i Norge</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235198" y="2861867"/>
            <a:ext cx="5397887" cy="2571114"/>
          </a:xfrm>
        </p:spPr>
        <p:txBody>
          <a:bodyPr>
            <a:normAutofit lnSpcReduction="10000"/>
          </a:bodyPr>
          <a:lstStyle/>
          <a:p>
            <a:pPr marL="0" lvl="0" indent="0">
              <a:spcBef>
                <a:spcPts val="0"/>
              </a:spcBef>
              <a:buClr>
                <a:schemeClr val="dk1"/>
              </a:buClr>
              <a:buSzPts val="1600"/>
              <a:buNone/>
            </a:pPr>
            <a:r>
              <a:rPr lang="nb-NO" sz="2000" dirty="0">
                <a:latin typeface="+mj-lt"/>
                <a:ea typeface="Calibri"/>
                <a:cs typeface="Calibri"/>
                <a:sym typeface="Calibri"/>
              </a:rPr>
              <a:t>Økte temperaturer og mer nedbør</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Lenger vekstsesong – men stor usikkerhet </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Nye plantesykdommer og skadedyr</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Norge påvirkes av konsekvenser i andre land</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Tiltak i Norge: håndtere større nedbørsmengder, flom- og rassikring, utvikling av nye sorter, beredskapsplaner for avlingssvikt både i Norge og i andre land</a:t>
            </a: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61;p26">
            <a:extLst>
              <a:ext uri="{FF2B5EF4-FFF2-40B4-BE49-F238E27FC236}">
                <a16:creationId xmlns:a16="http://schemas.microsoft.com/office/drawing/2014/main" xmlns="" id="{AB829C2A-F369-4F40-800B-02A710D07E9C}"/>
              </a:ext>
            </a:extLst>
          </p:cNvPr>
          <p:cNvPicPr preferRelativeResize="0">
            <a:picLocks noGrp="1" noChangeAspect="1"/>
          </p:cNvPicPr>
          <p:nvPr>
            <p:ph type="pic" idx="2"/>
          </p:nvPr>
        </p:nvPicPr>
        <p:blipFill rotWithShape="1">
          <a:blip r:embed="rId5">
            <a:alphaModFix/>
          </a:blip>
          <a:srcRect/>
          <a:stretch/>
        </p:blipFill>
        <p:spPr>
          <a:xfrm>
            <a:off x="312420" y="365125"/>
            <a:ext cx="5402193" cy="5394483"/>
          </a:xfrm>
          <a:prstGeom prst="rect">
            <a:avLst/>
          </a:prstGeom>
          <a:noFill/>
          <a:ln>
            <a:noFill/>
          </a:ln>
        </p:spPr>
      </p:pic>
      <p:sp>
        <p:nvSpPr>
          <p:cNvPr id="12" name="Plassholder for tekst 7">
            <a:extLst>
              <a:ext uri="{FF2B5EF4-FFF2-40B4-BE49-F238E27FC236}">
                <a16:creationId xmlns:a16="http://schemas.microsoft.com/office/drawing/2014/main" xmlns="" id="{E851DC64-93C5-4196-889D-57ECF706A952}"/>
              </a:ext>
            </a:extLst>
          </p:cNvPr>
          <p:cNvSpPr txBox="1">
            <a:spLocks/>
          </p:cNvSpPr>
          <p:nvPr/>
        </p:nvSpPr>
        <p:spPr>
          <a:xfrm>
            <a:off x="312420" y="5759608"/>
            <a:ext cx="5515226" cy="41195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spcBef>
                <a:spcPts val="0"/>
              </a:spcBef>
              <a:buClr>
                <a:schemeClr val="dk1"/>
              </a:buClr>
              <a:buSzPts val="1100"/>
            </a:pPr>
            <a:r>
              <a:rPr lang="nb-NO" sz="1200" b="0" dirty="0">
                <a:ea typeface="Calibri"/>
                <a:cs typeface="Calibri"/>
                <a:sym typeface="Calibri"/>
              </a:rPr>
              <a:t>Jon Olav Buen fra Flesberg i Buskerud forsøker å redde familiens høyballer fra et oversvømt jorde.  Foto: Tore Meek, NTB </a:t>
            </a:r>
            <a:r>
              <a:rPr lang="nb-NO" sz="1200" b="0" dirty="0" err="1">
                <a:ea typeface="Calibri"/>
                <a:cs typeface="Calibri"/>
                <a:sym typeface="Calibri"/>
              </a:rPr>
              <a:t>scanpix</a:t>
            </a:r>
            <a:endParaRPr lang="nb-NO" sz="1200" b="0" dirty="0">
              <a:ea typeface="Calibri"/>
              <a:cs typeface="Calibri"/>
              <a:sym typeface="Calibri"/>
            </a:endParaRPr>
          </a:p>
        </p:txBody>
      </p:sp>
      <p:pic>
        <p:nvPicPr>
          <p:cNvPr id="13" name="Bild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316137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194427" y="2305050"/>
            <a:ext cx="5183188" cy="823912"/>
          </a:xfrm>
        </p:spPr>
        <p:txBody>
          <a:bodyPr>
            <a:normAutofit/>
          </a:bodyPr>
          <a:lstStyle/>
          <a:p>
            <a:r>
              <a:rPr lang="nb-NO" sz="3200" dirty="0"/>
              <a:t>Følg med!</a:t>
            </a:r>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194425" y="3154362"/>
            <a:ext cx="5157787" cy="2358548"/>
          </a:xfrm>
        </p:spPr>
        <p:txBody>
          <a:bodyPr>
            <a:normAutofit fontScale="92500"/>
          </a:bodyPr>
          <a:lstStyle/>
          <a:p>
            <a:pPr marL="0" lvl="0" indent="0">
              <a:spcBef>
                <a:spcPts val="0"/>
              </a:spcBef>
              <a:buClr>
                <a:schemeClr val="dk1"/>
              </a:buClr>
              <a:buSzPts val="1600"/>
              <a:buNone/>
            </a:pPr>
            <a:r>
              <a:rPr lang="nb-NO" sz="2000" dirty="0">
                <a:latin typeface="+mj-lt"/>
                <a:ea typeface="Calibri"/>
                <a:cs typeface="Calibri"/>
                <a:sym typeface="Calibri"/>
              </a:rPr>
              <a:t>Det vil gjennom året publiseres saker både om matproduksjon, klimaendringer og Guatemala på Norges Bygdekvinnelaget sine hjemmesider, i sosiale medier og Bygdekvinner-bladet. Følg med!</a:t>
            </a:r>
          </a:p>
          <a:p>
            <a:pPr marL="0" lvl="0" indent="0">
              <a:spcBef>
                <a:spcPts val="0"/>
              </a:spcBef>
              <a:buClr>
                <a:schemeClr val="dk1"/>
              </a:buClr>
              <a:buSzPts val="1600"/>
              <a:buNone/>
            </a:pP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Se www.utviklingsfondet.no for mer informasjon om Utviklingsfondets arbeid og påmelding til deres nyhetsbrev.</a:t>
            </a:r>
            <a:endParaRPr lang="nb-NO" sz="2000" dirty="0">
              <a:latin typeface="+mj-lt"/>
            </a:endParaRP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70;p27">
            <a:extLst>
              <a:ext uri="{FF2B5EF4-FFF2-40B4-BE49-F238E27FC236}">
                <a16:creationId xmlns:a16="http://schemas.microsoft.com/office/drawing/2014/main" xmlns="" id="{07298030-41FB-474D-8FD7-312773B32AB6}"/>
              </a:ext>
            </a:extLst>
          </p:cNvPr>
          <p:cNvPicPr preferRelativeResize="0">
            <a:picLocks noGrp="1" noChangeAspect="1"/>
          </p:cNvPicPr>
          <p:nvPr>
            <p:ph type="pic" idx="2"/>
          </p:nvPr>
        </p:nvPicPr>
        <p:blipFill rotWithShape="1">
          <a:blip r:embed="rId5">
            <a:alphaModFix/>
          </a:blip>
          <a:srcRect r="-180"/>
          <a:stretch/>
        </p:blipFill>
        <p:spPr>
          <a:xfrm>
            <a:off x="312420" y="365125"/>
            <a:ext cx="5535575" cy="5527675"/>
          </a:xfrm>
          <a:prstGeom prst="rect">
            <a:avLst/>
          </a:prstGeom>
          <a:noFill/>
          <a:ln>
            <a:noFill/>
          </a:ln>
        </p:spPr>
      </p:pic>
      <p:sp>
        <p:nvSpPr>
          <p:cNvPr id="13" name="Plassholder for tekst 7">
            <a:extLst>
              <a:ext uri="{FF2B5EF4-FFF2-40B4-BE49-F238E27FC236}">
                <a16:creationId xmlns:a16="http://schemas.microsoft.com/office/drawing/2014/main" xmlns="" id="{91D45C92-6C69-4884-ABF0-9FBA88FC3F53}"/>
              </a:ext>
            </a:extLst>
          </p:cNvPr>
          <p:cNvSpPr txBox="1">
            <a:spLocks/>
          </p:cNvSpPr>
          <p:nvPr/>
        </p:nvSpPr>
        <p:spPr>
          <a:xfrm>
            <a:off x="312420" y="5759608"/>
            <a:ext cx="4784725" cy="4119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b-NO" sz="1400" b="0" dirty="0">
                <a:latin typeface="+mj-lt"/>
              </a:rPr>
              <a:t>Foto: Harald Herland, Applaus! Film &amp; TV AS</a:t>
            </a:r>
          </a:p>
        </p:txBody>
      </p:sp>
      <p:pic>
        <p:nvPicPr>
          <p:cNvPr id="14" name="Bild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271898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a:xfrm>
            <a:off x="836612" y="5534598"/>
            <a:ext cx="5157787" cy="659489"/>
          </a:xfrm>
        </p:spPr>
        <p:txBody>
          <a:bodyPr>
            <a:noAutofit/>
          </a:bodyPr>
          <a:lstStyle/>
          <a:p>
            <a:pPr marL="0" indent="0">
              <a:buNone/>
            </a:pPr>
            <a:r>
              <a:rPr lang="nb-NO" sz="1400" dirty="0" err="1">
                <a:latin typeface="+mj-lt"/>
                <a:ea typeface="Calibri"/>
                <a:cs typeface="Calibri"/>
                <a:sym typeface="Calibri"/>
              </a:rPr>
              <a:t>Magdali</a:t>
            </a:r>
            <a:r>
              <a:rPr lang="nb-NO" sz="1400" dirty="0">
                <a:latin typeface="+mj-lt"/>
                <a:ea typeface="Calibri"/>
                <a:cs typeface="Calibri"/>
                <a:sym typeface="Calibri"/>
              </a:rPr>
              <a:t> Cruz Pablo (20) fra </a:t>
            </a:r>
            <a:r>
              <a:rPr lang="nb-NO" sz="1400" dirty="0" err="1">
                <a:latin typeface="+mj-lt"/>
                <a:ea typeface="Calibri"/>
                <a:cs typeface="Calibri"/>
                <a:sym typeface="Calibri"/>
              </a:rPr>
              <a:t>Todos</a:t>
            </a:r>
            <a:r>
              <a:rPr lang="nb-NO" sz="1400" dirty="0">
                <a:latin typeface="+mj-lt"/>
                <a:ea typeface="Calibri"/>
                <a:cs typeface="Calibri"/>
                <a:sym typeface="Calibri"/>
              </a:rPr>
              <a:t> Santos </a:t>
            </a:r>
            <a:r>
              <a:rPr lang="nb-NO" sz="1400" dirty="0" err="1">
                <a:latin typeface="+mj-lt"/>
                <a:ea typeface="Calibri"/>
                <a:cs typeface="Calibri"/>
                <a:sym typeface="Calibri"/>
              </a:rPr>
              <a:t>Cuchumatán</a:t>
            </a:r>
            <a:r>
              <a:rPr lang="nb-NO" sz="1400" dirty="0">
                <a:latin typeface="+mj-lt"/>
                <a:ea typeface="Calibri"/>
                <a:cs typeface="Calibri"/>
                <a:sym typeface="Calibri"/>
              </a:rPr>
              <a:t> er en av kvinnene som Utviklingsfondet jobber sammen med i Guatemala. Foto Harald Herland, Applaus! </a:t>
            </a:r>
            <a:r>
              <a:rPr lang="nb-NO" sz="1400" dirty="0" err="1">
                <a:latin typeface="+mj-lt"/>
                <a:ea typeface="Calibri"/>
                <a:cs typeface="Calibri"/>
                <a:sym typeface="Calibri"/>
              </a:rPr>
              <a:t>film&amp;tv</a:t>
            </a:r>
            <a:r>
              <a:rPr lang="nb-NO" sz="1400" dirty="0">
                <a:latin typeface="+mj-lt"/>
                <a:ea typeface="Calibri"/>
                <a:cs typeface="Calibri"/>
                <a:sym typeface="Calibri"/>
              </a:rPr>
              <a:t> AS</a:t>
            </a:r>
            <a:endParaRPr lang="nb-NO" sz="1400" dirty="0">
              <a:latin typeface="+mj-lt"/>
            </a:endParaRPr>
          </a:p>
        </p:txBody>
      </p:sp>
      <p:sp>
        <p:nvSpPr>
          <p:cNvPr id="11" name="Plassholder for tekst 10">
            <a:extLst>
              <a:ext uri="{FF2B5EF4-FFF2-40B4-BE49-F238E27FC236}">
                <a16:creationId xmlns:a16="http://schemas.microsoft.com/office/drawing/2014/main" xmlns="" id="{889227F7-A796-4797-A254-FBD701F6500B}"/>
              </a:ext>
            </a:extLst>
          </p:cNvPr>
          <p:cNvSpPr>
            <a:spLocks noGrp="1"/>
          </p:cNvSpPr>
          <p:nvPr>
            <p:ph type="body" sz="quarter" idx="3"/>
          </p:nvPr>
        </p:nvSpPr>
        <p:spPr>
          <a:xfrm>
            <a:off x="6172200" y="1866266"/>
            <a:ext cx="5183188" cy="823912"/>
          </a:xfrm>
        </p:spPr>
        <p:txBody>
          <a:bodyPr>
            <a:normAutofit fontScale="92500" lnSpcReduction="10000"/>
          </a:bodyPr>
          <a:lstStyle/>
          <a:p>
            <a:r>
              <a:rPr lang="x-none" sz="3200" dirty="0">
                <a:ea typeface="Calibri"/>
                <a:cs typeface="Calibri"/>
                <a:sym typeface="Calibri"/>
              </a:rPr>
              <a:t>Norges Bygdekvinnelag støtter bygdekvinner i Guatemala</a:t>
            </a:r>
            <a:endParaRPr lang="nb-NO" sz="3200" dirty="0"/>
          </a:p>
        </p:txBody>
      </p:sp>
      <p:sp>
        <p:nvSpPr>
          <p:cNvPr id="8" name="Plassholder for innhold 7">
            <a:extLst>
              <a:ext uri="{FF2B5EF4-FFF2-40B4-BE49-F238E27FC236}">
                <a16:creationId xmlns:a16="http://schemas.microsoft.com/office/drawing/2014/main" xmlns="" id="{DF4044EC-F581-4787-987F-0772FCFAA731}"/>
              </a:ext>
            </a:extLst>
          </p:cNvPr>
          <p:cNvSpPr>
            <a:spLocks noGrp="1"/>
          </p:cNvSpPr>
          <p:nvPr>
            <p:ph sz="quarter" idx="4"/>
          </p:nvPr>
        </p:nvSpPr>
        <p:spPr>
          <a:xfrm>
            <a:off x="6228083" y="2766618"/>
            <a:ext cx="5183188" cy="3684588"/>
          </a:xfrm>
        </p:spPr>
        <p:txBody>
          <a:bodyPr>
            <a:normAutofit fontScale="70000" lnSpcReduction="20000"/>
          </a:bodyPr>
          <a:lstStyle/>
          <a:p>
            <a:pPr marL="0" indent="0">
              <a:spcBef>
                <a:spcPts val="0"/>
              </a:spcBef>
              <a:buClr>
                <a:schemeClr val="dk1"/>
              </a:buClr>
              <a:buSzPts val="1600"/>
              <a:buNone/>
            </a:pPr>
            <a:r>
              <a:rPr lang="nb-NO" sz="3600" dirty="0">
                <a:latin typeface="+mj-lt"/>
                <a:ea typeface="Calibri"/>
                <a:cs typeface="Calibri"/>
                <a:sym typeface="Calibri"/>
              </a:rPr>
              <a:t/>
            </a:r>
            <a:br>
              <a:rPr lang="nb-NO" sz="3600" dirty="0">
                <a:latin typeface="+mj-lt"/>
                <a:ea typeface="Calibri"/>
                <a:cs typeface="Calibri"/>
                <a:sym typeface="Calibri"/>
              </a:rPr>
            </a:br>
            <a:r>
              <a:rPr lang="nb-NO" sz="3600" dirty="0">
                <a:latin typeface="+mj-lt"/>
                <a:ea typeface="Calibri"/>
                <a:cs typeface="Calibri"/>
                <a:sym typeface="Calibri"/>
              </a:rPr>
              <a:t>Samarbeidsavtale med Utviklingsfondet siden 2018</a:t>
            </a:r>
            <a:br>
              <a:rPr lang="nb-NO" sz="3600" dirty="0">
                <a:latin typeface="+mj-lt"/>
                <a:ea typeface="Calibri"/>
                <a:cs typeface="Calibri"/>
                <a:sym typeface="Calibri"/>
              </a:rPr>
            </a:br>
            <a:endParaRPr lang="nb-NO" sz="3600" dirty="0">
              <a:latin typeface="+mj-lt"/>
              <a:sym typeface="Calibri"/>
            </a:endParaRPr>
          </a:p>
          <a:p>
            <a:pPr marL="0" indent="0">
              <a:spcBef>
                <a:spcPts val="0"/>
              </a:spcBef>
              <a:buClr>
                <a:schemeClr val="dk1"/>
              </a:buClr>
              <a:buSzPts val="1600"/>
              <a:buNone/>
            </a:pPr>
            <a:r>
              <a:rPr lang="nb-NO" sz="3600" dirty="0">
                <a:latin typeface="+mj-lt"/>
                <a:ea typeface="Calibri"/>
                <a:cs typeface="Calibri"/>
                <a:sym typeface="Calibri"/>
              </a:rPr>
              <a:t/>
            </a:r>
            <a:br>
              <a:rPr lang="nb-NO" sz="3600" dirty="0">
                <a:latin typeface="+mj-lt"/>
                <a:ea typeface="Calibri"/>
                <a:cs typeface="Calibri"/>
                <a:sym typeface="Calibri"/>
              </a:rPr>
            </a:br>
            <a:r>
              <a:rPr lang="nb-NO" sz="3600" dirty="0">
                <a:latin typeface="+mj-lt"/>
                <a:ea typeface="Calibri"/>
                <a:cs typeface="Calibri"/>
                <a:sym typeface="Calibri"/>
              </a:rPr>
              <a:t>Norges Bygdekvinnelag støtter Utviklingsfondet økonomisk, og følger Utviklingsfondets arbeid i Guatemala</a:t>
            </a:r>
            <a:br>
              <a:rPr lang="nb-NO" sz="3600" dirty="0">
                <a:latin typeface="+mj-lt"/>
                <a:ea typeface="Calibri"/>
                <a:cs typeface="Calibri"/>
                <a:sym typeface="Calibri"/>
              </a:rPr>
            </a:br>
            <a:endParaRPr lang="nb-NO" sz="3600" dirty="0">
              <a:latin typeface="+mj-lt"/>
              <a:ea typeface="Calibri"/>
              <a:cs typeface="Calibri"/>
              <a:sym typeface="Calibri"/>
            </a:endParaRPr>
          </a:p>
          <a:p>
            <a:pPr marL="0" indent="0">
              <a:spcBef>
                <a:spcPts val="0"/>
              </a:spcBef>
              <a:buClr>
                <a:schemeClr val="dk1"/>
              </a:buClr>
              <a:buSzPts val="1600"/>
              <a:buNone/>
            </a:pPr>
            <a:r>
              <a:rPr lang="nb-NO" sz="3600" dirty="0">
                <a:latin typeface="+mj-lt"/>
                <a:ea typeface="Calibri"/>
                <a:cs typeface="Calibri"/>
                <a:sym typeface="Calibri"/>
              </a:rPr>
              <a:t/>
            </a:r>
            <a:br>
              <a:rPr lang="nb-NO" sz="3600" dirty="0">
                <a:latin typeface="+mj-lt"/>
                <a:ea typeface="Calibri"/>
                <a:cs typeface="Calibri"/>
                <a:sym typeface="Calibri"/>
              </a:rPr>
            </a:br>
            <a:r>
              <a:rPr lang="nb-NO" sz="3600" dirty="0">
                <a:latin typeface="+mj-lt"/>
                <a:ea typeface="Calibri"/>
                <a:cs typeface="Calibri"/>
                <a:sym typeface="Calibri"/>
              </a:rPr>
              <a:t>Fokus på bærekraftig matproduksjon, likestilling og håndverkstradisjoner</a:t>
            </a:r>
            <a:endParaRPr lang="nb-NO" sz="3600" dirty="0">
              <a:latin typeface="+mj-lt"/>
            </a:endParaRPr>
          </a:p>
          <a:p>
            <a:pPr marL="0" indent="0">
              <a:buNone/>
            </a:pPr>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9" name="Google Shape;80;p16" descr="Magdali Cruz Pablo (20) fra Todos Santos Cuchumatán er en av kvinnene som Utviklingsfondet jobber sammen med i Guatemala. Foto Harald Herland, Applaus! film&amp;tv AS&#10;">
            <a:extLst>
              <a:ext uri="{FF2B5EF4-FFF2-40B4-BE49-F238E27FC236}">
                <a16:creationId xmlns:a16="http://schemas.microsoft.com/office/drawing/2014/main" xmlns="" id="{FC837546-6E87-4EE3-8E05-BB4B24E79C88}"/>
              </a:ext>
              <a:ext uri="{C183D7F6-B498-43B3-948B-1728B52AA6E4}">
                <adec:decorative xmlns:adec="http://schemas.microsoft.com/office/drawing/2017/decorative" xmlns="" val="0"/>
              </a:ext>
            </a:extLst>
          </p:cNvPr>
          <p:cNvPicPr preferRelativeResize="0">
            <a:picLocks noChangeAspect="1"/>
          </p:cNvPicPr>
          <p:nvPr/>
        </p:nvPicPr>
        <p:blipFill rotWithShape="1">
          <a:blip r:embed="rId5">
            <a:alphaModFix/>
          </a:blip>
          <a:srcRect/>
          <a:stretch/>
        </p:blipFill>
        <p:spPr>
          <a:xfrm>
            <a:off x="836612" y="554355"/>
            <a:ext cx="4907986" cy="4900982"/>
          </a:xfrm>
          <a:prstGeom prst="rect">
            <a:avLst/>
          </a:prstGeom>
          <a:noFill/>
          <a:ln>
            <a:noFill/>
          </a:ln>
        </p:spPr>
      </p:pic>
      <p:pic>
        <p:nvPicPr>
          <p:cNvPr id="10" name="Bild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149042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A5C3252-DC90-41DB-8D4A-1CB0B59E53F0}"/>
              </a:ext>
            </a:extLst>
          </p:cNvPr>
          <p:cNvSpPr>
            <a:spLocks noGrp="1"/>
          </p:cNvSpPr>
          <p:nvPr>
            <p:ph type="body" idx="1"/>
          </p:nvPr>
        </p:nvSpPr>
        <p:spPr/>
        <p:txBody>
          <a:bodyPr>
            <a:normAutofit/>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52BA93A5-F843-483B-8FA6-6E9F6E3C4D36}"/>
              </a:ext>
            </a:extLst>
          </p:cNvPr>
          <p:cNvSpPr>
            <a:spLocks noGrp="1"/>
          </p:cNvSpPr>
          <p:nvPr>
            <p:ph type="body" sz="quarter" idx="3"/>
          </p:nvPr>
        </p:nvSpPr>
        <p:spPr>
          <a:xfrm>
            <a:off x="6449897" y="1681163"/>
            <a:ext cx="5183188" cy="823912"/>
          </a:xfrm>
        </p:spPr>
        <p:txBody>
          <a:bodyPr>
            <a:normAutofit fontScale="92500"/>
          </a:bodyPr>
          <a:lstStyle/>
          <a:p>
            <a:r>
              <a:rPr lang="x-none" sz="2800" dirty="0">
                <a:ea typeface="Calibri"/>
                <a:cs typeface="Calibri"/>
                <a:sym typeface="Calibri"/>
              </a:rPr>
              <a:t>Informasjonskampanje om klimaendringer og matproduksjon</a:t>
            </a:r>
            <a:endParaRPr lang="nb-NO" sz="2800" dirty="0"/>
          </a:p>
        </p:txBody>
      </p:sp>
      <p:sp>
        <p:nvSpPr>
          <p:cNvPr id="10" name="Plassholder for innhold 9">
            <a:extLst>
              <a:ext uri="{FF2B5EF4-FFF2-40B4-BE49-F238E27FC236}">
                <a16:creationId xmlns:a16="http://schemas.microsoft.com/office/drawing/2014/main" xmlns="" id="{5B4D8CF5-C2EE-4631-BCA1-0CE10879A4DB}"/>
              </a:ext>
            </a:extLst>
          </p:cNvPr>
          <p:cNvSpPr>
            <a:spLocks noGrp="1"/>
          </p:cNvSpPr>
          <p:nvPr>
            <p:ph sz="quarter" idx="4"/>
          </p:nvPr>
        </p:nvSpPr>
        <p:spPr>
          <a:xfrm>
            <a:off x="6449897" y="2670776"/>
            <a:ext cx="5183188" cy="3684588"/>
          </a:xfrm>
        </p:spPr>
        <p:txBody>
          <a:bodyPr>
            <a:normAutofit/>
          </a:bodyPr>
          <a:lstStyle/>
          <a:p>
            <a:pPr marL="0" indent="0">
              <a:lnSpc>
                <a:spcPct val="80000"/>
              </a:lnSpc>
              <a:spcBef>
                <a:spcPts val="0"/>
              </a:spcBef>
              <a:buClr>
                <a:schemeClr val="dk1"/>
              </a:buClr>
              <a:buSzPts val="1600"/>
              <a:buNone/>
            </a:pPr>
            <a:r>
              <a:rPr lang="nb-NO" sz="2000" dirty="0">
                <a:latin typeface="+mj-lt"/>
                <a:ea typeface="Calibri"/>
                <a:cs typeface="Calibri"/>
                <a:sym typeface="Calibri"/>
              </a:rPr>
              <a:t>Ekstra fokus på klimaendringer og matproduksjon i 2019</a:t>
            </a:r>
            <a:br>
              <a:rPr lang="nb-NO" sz="2000" dirty="0">
                <a:latin typeface="+mj-lt"/>
                <a:ea typeface="Calibri"/>
                <a:cs typeface="Calibri"/>
                <a:sym typeface="Calibri"/>
              </a:rPr>
            </a:br>
            <a:r>
              <a:rPr lang="nb-NO" sz="2000" dirty="0">
                <a:latin typeface="+mj-lt"/>
                <a:ea typeface="Calibri"/>
                <a:cs typeface="Calibri"/>
                <a:sym typeface="Calibri"/>
              </a:rPr>
              <a:t/>
            </a:r>
            <a:br>
              <a:rPr lang="nb-NO" sz="2000" dirty="0">
                <a:latin typeface="+mj-lt"/>
                <a:ea typeface="Calibri"/>
                <a:cs typeface="Calibri"/>
                <a:sym typeface="Calibri"/>
              </a:rPr>
            </a:br>
            <a:endParaRPr lang="nb-NO" sz="2000" dirty="0">
              <a:latin typeface="+mj-lt"/>
              <a:ea typeface="Calibri"/>
              <a:cs typeface="Calibri"/>
              <a:sym typeface="Calibri"/>
            </a:endParaRPr>
          </a:p>
          <a:p>
            <a:pPr marL="0" indent="0">
              <a:lnSpc>
                <a:spcPct val="80000"/>
              </a:lnSpc>
              <a:spcBef>
                <a:spcPts val="0"/>
              </a:spcBef>
              <a:buClr>
                <a:schemeClr val="dk1"/>
              </a:buClr>
              <a:buSzPts val="1600"/>
              <a:buNone/>
            </a:pPr>
            <a:r>
              <a:rPr lang="nb-NO" sz="2000" dirty="0">
                <a:latin typeface="+mj-lt"/>
                <a:ea typeface="Calibri"/>
                <a:cs typeface="Calibri"/>
                <a:sym typeface="Calibri"/>
              </a:rPr>
              <a:t>Utviklingsfondet, Norges Bygdekvinnelag, Norges Bondelag og Norges Bygdeungdomslag </a:t>
            </a:r>
            <a:br>
              <a:rPr lang="nb-NO" sz="2000" dirty="0">
                <a:latin typeface="+mj-lt"/>
                <a:ea typeface="Calibri"/>
                <a:cs typeface="Calibri"/>
                <a:sym typeface="Calibri"/>
              </a:rPr>
            </a:br>
            <a:endParaRPr lang="nb-NO" sz="2000" dirty="0">
              <a:latin typeface="+mj-lt"/>
              <a:sym typeface="Calibri"/>
            </a:endParaRPr>
          </a:p>
          <a:p>
            <a:pPr marL="0" indent="0">
              <a:lnSpc>
                <a:spcPct val="80000"/>
              </a:lnSpc>
              <a:spcBef>
                <a:spcPts val="0"/>
              </a:spcBef>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Aktiviteter med temaer knyttet til klima og mat – gjerne med et ekstra fokus på Guatemala</a:t>
            </a:r>
            <a:endParaRPr lang="nb-NO" sz="2000" dirty="0">
              <a:latin typeface="+mj-lt"/>
            </a:endParaRP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91;p17">
            <a:extLst>
              <a:ext uri="{FF2B5EF4-FFF2-40B4-BE49-F238E27FC236}">
                <a16:creationId xmlns:a16="http://schemas.microsoft.com/office/drawing/2014/main" xmlns="" id="{2FDB9DCF-0C97-4761-9136-F32F33D222CE}"/>
              </a:ext>
            </a:extLst>
          </p:cNvPr>
          <p:cNvPicPr preferRelativeResize="0">
            <a:picLocks noGrp="1"/>
          </p:cNvPicPr>
          <p:nvPr>
            <p:ph type="pic" idx="2"/>
          </p:nvPr>
        </p:nvPicPr>
        <p:blipFill rotWithShape="1">
          <a:blip r:embed="rId5">
            <a:alphaModFix/>
          </a:blip>
          <a:srcRect/>
          <a:stretch/>
        </p:blipFill>
        <p:spPr>
          <a:xfrm>
            <a:off x="312420" y="365125"/>
            <a:ext cx="5675785" cy="5667685"/>
          </a:xfrm>
          <a:prstGeom prst="rect">
            <a:avLst/>
          </a:prstGeom>
          <a:noFill/>
          <a:ln>
            <a:noFill/>
          </a:ln>
        </p:spPr>
      </p:pic>
      <p:pic>
        <p:nvPicPr>
          <p:cNvPr id="12" name="Bil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113942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D6995C21-2143-4F86-AA2A-C8915D364C2C}"/>
              </a:ext>
            </a:extLst>
          </p:cNvPr>
          <p:cNvSpPr>
            <a:spLocks noGrp="1"/>
          </p:cNvSpPr>
          <p:nvPr>
            <p:ph type="body" idx="1"/>
          </p:nvPr>
        </p:nvSpPr>
        <p:spPr>
          <a:xfrm>
            <a:off x="312421" y="5710114"/>
            <a:ext cx="4784724" cy="411956"/>
          </a:xfrm>
        </p:spPr>
        <p:txBody>
          <a:bodyPr>
            <a:normAutofit/>
          </a:bodyPr>
          <a:lstStyle/>
          <a:p>
            <a:r>
              <a:rPr lang="nb-NO" sz="1400" b="0" dirty="0">
                <a:latin typeface="+mj-lt"/>
              </a:rPr>
              <a:t>Foto: Tine Poppe</a:t>
            </a:r>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F9DB4CF8-F0DF-4F4F-96CB-E83AAFD4D211}"/>
              </a:ext>
            </a:extLst>
          </p:cNvPr>
          <p:cNvSpPr>
            <a:spLocks noGrp="1"/>
          </p:cNvSpPr>
          <p:nvPr>
            <p:ph type="body" sz="quarter" idx="3"/>
          </p:nvPr>
        </p:nvSpPr>
        <p:spPr/>
        <p:txBody>
          <a:bodyPr>
            <a:normAutofit/>
          </a:bodyPr>
          <a:lstStyle/>
          <a:p>
            <a:r>
              <a:rPr lang="x-none" sz="3200" dirty="0">
                <a:ea typeface="Calibri"/>
                <a:cs typeface="Calibri"/>
                <a:sym typeface="Calibri"/>
              </a:rPr>
              <a:t>Hva skjer med været?</a:t>
            </a:r>
            <a:endParaRPr lang="nb-NO" sz="3200" dirty="0"/>
          </a:p>
        </p:txBody>
      </p:sp>
      <p:sp>
        <p:nvSpPr>
          <p:cNvPr id="10" name="Plassholder for innhold 9">
            <a:extLst>
              <a:ext uri="{FF2B5EF4-FFF2-40B4-BE49-F238E27FC236}">
                <a16:creationId xmlns:a16="http://schemas.microsoft.com/office/drawing/2014/main" xmlns="" id="{E950B92D-3CE1-46B1-9A3F-787CE9157E63}"/>
              </a:ext>
            </a:extLst>
          </p:cNvPr>
          <p:cNvSpPr>
            <a:spLocks noGrp="1"/>
          </p:cNvSpPr>
          <p:nvPr>
            <p:ph sz="quarter" idx="4"/>
          </p:nvPr>
        </p:nvSpPr>
        <p:spPr/>
        <p:txBody>
          <a:bodyPr>
            <a:normAutofit/>
          </a:bodyPr>
          <a:lstStyle/>
          <a:p>
            <a:pPr marL="0" lvl="0" indent="0">
              <a:lnSpc>
                <a:spcPct val="70000"/>
              </a:lnSpc>
              <a:spcBef>
                <a:spcPts val="0"/>
              </a:spcBef>
              <a:buClr>
                <a:schemeClr val="dk1"/>
              </a:buClr>
              <a:buSzPts val="148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Endringer i temperatur og nedbør går ut over verdens matproduksjon</a:t>
            </a:r>
            <a:endParaRPr lang="nb-NO" sz="2000" dirty="0">
              <a:latin typeface="+mj-lt"/>
            </a:endParaRPr>
          </a:p>
          <a:p>
            <a:pPr marL="0" lvl="0" indent="0">
              <a:lnSpc>
                <a:spcPct val="70000"/>
              </a:lnSpc>
              <a:buClr>
                <a:schemeClr val="dk1"/>
              </a:buClr>
              <a:buSzPts val="148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I tillegg kommer ekstreme værhendelser, som tørke, flom og kraftige regn</a:t>
            </a:r>
            <a:endParaRPr lang="nb-NO" sz="2000" dirty="0">
              <a:latin typeface="+mj-lt"/>
            </a:endParaRPr>
          </a:p>
          <a:p>
            <a:pPr marL="0" lvl="0" indent="0">
              <a:lnSpc>
                <a:spcPct val="70000"/>
              </a:lnSpc>
              <a:buClr>
                <a:schemeClr val="dk1"/>
              </a:buClr>
              <a:buSzPts val="148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Småbønder i fattige områder er mest utsatt</a:t>
            </a:r>
            <a:endParaRPr lang="nb-NO" sz="2000" dirty="0">
              <a:latin typeface="+mj-lt"/>
            </a:endParaRPr>
          </a:p>
          <a:p>
            <a:pPr marL="0" lvl="0" indent="0">
              <a:lnSpc>
                <a:spcPct val="70000"/>
              </a:lnSpc>
              <a:buClr>
                <a:schemeClr val="dk1"/>
              </a:buClr>
              <a:buSzPts val="148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Også i Norge opplever vi økte temperaturer og </a:t>
            </a:r>
            <a:br>
              <a:rPr lang="nb-NO" sz="2000" dirty="0">
                <a:latin typeface="+mj-lt"/>
                <a:ea typeface="Calibri"/>
                <a:cs typeface="Calibri"/>
                <a:sym typeface="Calibri"/>
              </a:rPr>
            </a:br>
            <a:r>
              <a:rPr lang="nb-NO" sz="2000" dirty="0">
                <a:latin typeface="+mj-lt"/>
                <a:ea typeface="Calibri"/>
                <a:cs typeface="Calibri"/>
                <a:sym typeface="Calibri"/>
              </a:rPr>
              <a:t>endringer i nedbørsmønstre</a:t>
            </a: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99;p18">
            <a:extLst>
              <a:ext uri="{FF2B5EF4-FFF2-40B4-BE49-F238E27FC236}">
                <a16:creationId xmlns:a16="http://schemas.microsoft.com/office/drawing/2014/main" xmlns="" id="{A8A3AC20-0DC4-4ED4-AA0F-9E89FC09AB0F}"/>
              </a:ext>
            </a:extLst>
          </p:cNvPr>
          <p:cNvPicPr preferRelativeResize="0">
            <a:picLocks noGrp="1"/>
          </p:cNvPicPr>
          <p:nvPr>
            <p:ph type="pic" idx="2"/>
          </p:nvPr>
        </p:nvPicPr>
        <p:blipFill rotWithShape="1">
          <a:blip r:embed="rId5">
            <a:alphaModFix/>
          </a:blip>
          <a:srcRect/>
          <a:stretch/>
        </p:blipFill>
        <p:spPr>
          <a:xfrm>
            <a:off x="312421" y="365125"/>
            <a:ext cx="5560060" cy="5426075"/>
          </a:xfrm>
          <a:prstGeom prst="rect">
            <a:avLst/>
          </a:prstGeom>
          <a:noFill/>
          <a:ln>
            <a:noFill/>
          </a:ln>
        </p:spPr>
      </p:pic>
      <p:pic>
        <p:nvPicPr>
          <p:cNvPr id="12" name="Bil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423147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096000" y="1739245"/>
            <a:ext cx="5183188" cy="823912"/>
          </a:xfrm>
        </p:spPr>
        <p:txBody>
          <a:bodyPr>
            <a:normAutofit/>
          </a:bodyPr>
          <a:lstStyle/>
          <a:p>
            <a:r>
              <a:rPr lang="x-none" sz="3200" dirty="0">
                <a:ea typeface="Calibri"/>
                <a:cs typeface="Calibri"/>
                <a:sym typeface="Calibri"/>
              </a:rPr>
              <a:t>Mat til alle</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096000" y="2403530"/>
            <a:ext cx="5783580" cy="3583602"/>
          </a:xfrm>
        </p:spPr>
        <p:txBody>
          <a:bodyPr>
            <a:normAutofit/>
          </a:bodyPr>
          <a:lstStyle/>
          <a:p>
            <a:pPr marL="0" lvl="0" indent="0">
              <a:spcBef>
                <a:spcPts val="0"/>
              </a:spcBef>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Det kan bli vanskelig å produsere nok mat i fremtiden</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Antall mennesker i verden som sulter stiger – og klimaendringene er en av de viktigste årsakene</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Samtidig produserer vi mer enn nok mat i dag</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Klimaendringene må ses i sammenheng med kampen mot fattigdom og ulikhet </a:t>
            </a:r>
            <a:endParaRPr lang="nb-NO" sz="2000" dirty="0">
              <a:latin typeface="+mj-lt"/>
            </a:endParaRP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04;p19">
            <a:extLst>
              <a:ext uri="{FF2B5EF4-FFF2-40B4-BE49-F238E27FC236}">
                <a16:creationId xmlns:a16="http://schemas.microsoft.com/office/drawing/2014/main" xmlns="" id="{8FBBA78B-1AD6-4E91-BD73-81A844951BA9}"/>
              </a:ext>
            </a:extLst>
          </p:cNvPr>
          <p:cNvPicPr preferRelativeResize="0">
            <a:picLocks noGrp="1"/>
          </p:cNvPicPr>
          <p:nvPr>
            <p:ph type="pic" idx="2"/>
          </p:nvPr>
        </p:nvPicPr>
        <p:blipFill rotWithShape="1">
          <a:blip r:embed="rId5">
            <a:alphaModFix/>
          </a:blip>
          <a:srcRect/>
          <a:stretch/>
        </p:blipFill>
        <p:spPr>
          <a:xfrm>
            <a:off x="312420" y="456565"/>
            <a:ext cx="5372417" cy="5436235"/>
          </a:xfrm>
          <a:prstGeom prst="rect">
            <a:avLst/>
          </a:prstGeom>
          <a:noFill/>
          <a:ln>
            <a:noFill/>
          </a:ln>
        </p:spPr>
      </p:pic>
      <p:sp>
        <p:nvSpPr>
          <p:cNvPr id="12" name="Plassholder for tekst 7">
            <a:extLst>
              <a:ext uri="{FF2B5EF4-FFF2-40B4-BE49-F238E27FC236}">
                <a16:creationId xmlns:a16="http://schemas.microsoft.com/office/drawing/2014/main" xmlns="" id="{7232C278-6996-4849-90E6-C068291DAF58}"/>
              </a:ext>
            </a:extLst>
          </p:cNvPr>
          <p:cNvSpPr txBox="1">
            <a:spLocks/>
          </p:cNvSpPr>
          <p:nvPr/>
        </p:nvSpPr>
        <p:spPr>
          <a:xfrm>
            <a:off x="312420" y="5781154"/>
            <a:ext cx="4784725" cy="4119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b-NO" sz="1400" b="0" dirty="0">
                <a:latin typeface="+mj-lt"/>
              </a:rPr>
              <a:t>Foto: Kristoffer Nyborg</a:t>
            </a:r>
          </a:p>
        </p:txBody>
      </p:sp>
      <p:pic>
        <p:nvPicPr>
          <p:cNvPr id="13" name="Bild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169661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dirty="0"/>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113147" y="2505075"/>
            <a:ext cx="5183188" cy="823912"/>
          </a:xfrm>
        </p:spPr>
        <p:txBody>
          <a:bodyPr>
            <a:normAutofit/>
          </a:bodyPr>
          <a:lstStyle/>
          <a:p>
            <a:r>
              <a:rPr lang="x-none" sz="3200" dirty="0">
                <a:solidFill>
                  <a:schemeClr val="dk1"/>
                </a:solidFill>
                <a:ea typeface="Calibri"/>
                <a:cs typeface="Calibri"/>
                <a:sym typeface="Calibri"/>
              </a:rPr>
              <a:t>Litt om Guatemala</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096000" y="3068321"/>
            <a:ext cx="5933288" cy="2611120"/>
          </a:xfrm>
        </p:spPr>
        <p:txBody>
          <a:bodyPr>
            <a:normAutofit/>
          </a:bodyPr>
          <a:lstStyle/>
          <a:p>
            <a:pPr marL="0" lvl="0" indent="0">
              <a:spcBef>
                <a:spcPts val="0"/>
              </a:spcBef>
              <a:buClr>
                <a:schemeClr val="dk1"/>
              </a:buClr>
              <a:buSzPts val="1600"/>
              <a:buNone/>
            </a:pPr>
            <a:endParaRPr lang="nb-NO" sz="2000" dirty="0">
              <a:latin typeface="+mj-lt"/>
              <a:ea typeface="Calibri"/>
              <a:cs typeface="Calibri"/>
              <a:sym typeface="Calibri"/>
            </a:endParaRPr>
          </a:p>
          <a:p>
            <a:pPr marL="0" lvl="0" indent="0">
              <a:spcBef>
                <a:spcPts val="0"/>
              </a:spcBef>
              <a:buClr>
                <a:schemeClr val="dk1"/>
              </a:buClr>
              <a:buSzPts val="1600"/>
              <a:buNone/>
            </a:pPr>
            <a:r>
              <a:rPr lang="nb-NO" sz="2000" dirty="0">
                <a:latin typeface="+mj-lt"/>
                <a:ea typeface="Calibri"/>
                <a:cs typeface="Calibri"/>
                <a:sym typeface="Calibri"/>
              </a:rPr>
              <a:t>Et land med en lang og rik tradisjon, men med stor ulikhet </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Stor fattigdom blant urfolksgrupper</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Farlig å være aktivist, journalist eller menneskerettighetsforkjemper</a:t>
            </a: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17;p20">
            <a:extLst>
              <a:ext uri="{FF2B5EF4-FFF2-40B4-BE49-F238E27FC236}">
                <a16:creationId xmlns:a16="http://schemas.microsoft.com/office/drawing/2014/main" xmlns="" id="{7E4C7DCF-2061-4955-A2B1-206DBF655063}"/>
              </a:ext>
            </a:extLst>
          </p:cNvPr>
          <p:cNvPicPr preferRelativeResize="0">
            <a:picLocks noGrp="1" noChangeAspect="1"/>
          </p:cNvPicPr>
          <p:nvPr>
            <p:ph type="pic" idx="2"/>
          </p:nvPr>
        </p:nvPicPr>
        <p:blipFill rotWithShape="1">
          <a:blip r:embed="rId5">
            <a:alphaModFix/>
          </a:blip>
          <a:srcRect/>
          <a:stretch/>
        </p:blipFill>
        <p:spPr>
          <a:xfrm>
            <a:off x="312420" y="365125"/>
            <a:ext cx="5220163" cy="5212714"/>
          </a:xfrm>
          <a:prstGeom prst="rect">
            <a:avLst/>
          </a:prstGeom>
          <a:noFill/>
          <a:ln>
            <a:noFill/>
          </a:ln>
        </p:spPr>
      </p:pic>
      <p:sp>
        <p:nvSpPr>
          <p:cNvPr id="12" name="Plassholder for tekst 7">
            <a:extLst>
              <a:ext uri="{FF2B5EF4-FFF2-40B4-BE49-F238E27FC236}">
                <a16:creationId xmlns:a16="http://schemas.microsoft.com/office/drawing/2014/main" xmlns="" id="{3F9EDF2D-4AC4-42A0-ABDE-1DD5302B580B}"/>
              </a:ext>
            </a:extLst>
          </p:cNvPr>
          <p:cNvSpPr txBox="1">
            <a:spLocks/>
          </p:cNvSpPr>
          <p:nvPr/>
        </p:nvSpPr>
        <p:spPr>
          <a:xfrm>
            <a:off x="312420" y="5781154"/>
            <a:ext cx="5622926" cy="41195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spcBef>
                <a:spcPts val="0"/>
              </a:spcBef>
              <a:buClr>
                <a:schemeClr val="dk1"/>
              </a:buClr>
              <a:buSzPts val="1017"/>
            </a:pPr>
            <a:r>
              <a:rPr lang="nb-NO" sz="1200" b="0" dirty="0">
                <a:latin typeface="+mj-lt"/>
                <a:ea typeface="Calibri"/>
                <a:cs typeface="Calibri"/>
                <a:sym typeface="Calibri"/>
              </a:rPr>
              <a:t>Utviklingsfondet jobber i høyfjellet i urfolksområder og avsidesliggende landsbyer. Småskalajordbruket er den viktigste sysselsettingen i disse områdene. Foto: Harald Herland, Applaus! </a:t>
            </a:r>
            <a:r>
              <a:rPr lang="nb-NO" sz="1200" b="0" dirty="0" err="1">
                <a:latin typeface="+mj-lt"/>
                <a:ea typeface="Calibri"/>
                <a:cs typeface="Calibri"/>
                <a:sym typeface="Calibri"/>
              </a:rPr>
              <a:t>film&amp;tv</a:t>
            </a:r>
            <a:r>
              <a:rPr lang="nb-NO" sz="1200" b="0" dirty="0">
                <a:latin typeface="+mj-lt"/>
                <a:ea typeface="Calibri"/>
                <a:cs typeface="Calibri"/>
                <a:sym typeface="Calibri"/>
              </a:rPr>
              <a:t> AS</a:t>
            </a:r>
            <a:endParaRPr lang="nb-NO" sz="1200" b="0" dirty="0">
              <a:latin typeface="+mj-lt"/>
            </a:endParaRPr>
          </a:p>
        </p:txBody>
      </p:sp>
      <p:pic>
        <p:nvPicPr>
          <p:cNvPr id="15" name="Google Shape;114;p20">
            <a:extLst>
              <a:ext uri="{FF2B5EF4-FFF2-40B4-BE49-F238E27FC236}">
                <a16:creationId xmlns:a16="http://schemas.microsoft.com/office/drawing/2014/main" xmlns="" id="{2EAED1CC-F9E9-45F1-B926-FE7BA9E28878}"/>
              </a:ext>
            </a:extLst>
          </p:cNvPr>
          <p:cNvPicPr preferRelativeResize="0">
            <a:picLocks noChangeAspect="1"/>
          </p:cNvPicPr>
          <p:nvPr/>
        </p:nvPicPr>
        <p:blipFill rotWithShape="1">
          <a:blip r:embed="rId6">
            <a:alphaModFix/>
          </a:blip>
          <a:srcRect/>
          <a:stretch/>
        </p:blipFill>
        <p:spPr>
          <a:xfrm>
            <a:off x="6355834" y="365125"/>
            <a:ext cx="2669226" cy="1904800"/>
          </a:xfrm>
          <a:prstGeom prst="rect">
            <a:avLst/>
          </a:prstGeom>
          <a:noFill/>
          <a:ln>
            <a:noFill/>
          </a:ln>
        </p:spPr>
      </p:pic>
      <p:pic>
        <p:nvPicPr>
          <p:cNvPr id="13" name="Bil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48573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lstStyle/>
          <a:p>
            <a:endParaRPr lang="nb-NO"/>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p:txBody>
          <a:bodyPr/>
          <a:lstStyle/>
          <a:p>
            <a:endParaRPr lang="nb-NO"/>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345555" y="2505075"/>
            <a:ext cx="5183188" cy="3684588"/>
          </a:xfrm>
        </p:spPr>
        <p:txBody>
          <a:bodyPr/>
          <a:lstStyle/>
          <a:p>
            <a:endParaRPr lang="nb-NO"/>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3"/>
          <a:stretch>
            <a:fillRect/>
          </a:stretch>
        </p:blipFill>
        <p:spPr>
          <a:xfrm>
            <a:off x="11236882" y="6274951"/>
            <a:ext cx="792406" cy="506608"/>
          </a:xfrm>
          <a:prstGeom prst="rect">
            <a:avLst/>
          </a:prstGeom>
        </p:spPr>
      </p:pic>
      <p:pic>
        <p:nvPicPr>
          <p:cNvPr id="11" name="Google Shape;124;p21">
            <a:extLst>
              <a:ext uri="{FF2B5EF4-FFF2-40B4-BE49-F238E27FC236}">
                <a16:creationId xmlns:a16="http://schemas.microsoft.com/office/drawing/2014/main" xmlns="" id="{759AE09E-16BB-4BC4-A7A9-4CC15748736A}"/>
              </a:ext>
            </a:extLst>
          </p:cNvPr>
          <p:cNvPicPr preferRelativeResize="0">
            <a:picLocks/>
          </p:cNvPicPr>
          <p:nvPr/>
        </p:nvPicPr>
        <p:blipFill rotWithShape="1">
          <a:blip r:embed="rId4">
            <a:alphaModFix/>
          </a:blip>
          <a:srcRect/>
          <a:stretch/>
        </p:blipFill>
        <p:spPr>
          <a:xfrm>
            <a:off x="312420" y="164306"/>
            <a:ext cx="11567160" cy="5667685"/>
          </a:xfrm>
          <a:prstGeom prst="rect">
            <a:avLst/>
          </a:prstGeom>
          <a:noFill/>
          <a:ln>
            <a:noFill/>
          </a:ln>
        </p:spPr>
      </p:pic>
      <p:sp>
        <p:nvSpPr>
          <p:cNvPr id="12" name="Plassholder for tekst 7">
            <a:extLst>
              <a:ext uri="{FF2B5EF4-FFF2-40B4-BE49-F238E27FC236}">
                <a16:creationId xmlns:a16="http://schemas.microsoft.com/office/drawing/2014/main" xmlns="" id="{3022EF0B-D56F-4204-83C0-2FE67B88DC06}"/>
              </a:ext>
            </a:extLst>
          </p:cNvPr>
          <p:cNvSpPr txBox="1">
            <a:spLocks/>
          </p:cNvSpPr>
          <p:nvPr/>
        </p:nvSpPr>
        <p:spPr>
          <a:xfrm>
            <a:off x="312420" y="5702453"/>
            <a:ext cx="11300460" cy="41195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spcBef>
                <a:spcPts val="0"/>
              </a:spcBef>
              <a:buClr>
                <a:schemeClr val="dk1"/>
              </a:buClr>
              <a:buSzPts val="1100"/>
            </a:pPr>
            <a:r>
              <a:rPr lang="nb-NO" sz="1200" b="0" dirty="0">
                <a:ea typeface="Calibri"/>
                <a:cs typeface="Calibri"/>
                <a:sym typeface="Calibri"/>
              </a:rPr>
              <a:t>Guatemala er et land som er hardt rammet av klimaendringene. Foto: Harald Herland, Applaus! </a:t>
            </a:r>
            <a:r>
              <a:rPr lang="nb-NO" sz="1200" b="0" dirty="0" err="1">
                <a:ea typeface="Calibri"/>
                <a:cs typeface="Calibri"/>
                <a:sym typeface="Calibri"/>
              </a:rPr>
              <a:t>film&amp;tv</a:t>
            </a:r>
            <a:r>
              <a:rPr lang="nb-NO" sz="1200" b="0" dirty="0">
                <a:ea typeface="Calibri"/>
                <a:cs typeface="Calibri"/>
                <a:sym typeface="Calibri"/>
              </a:rPr>
              <a:t> AS</a:t>
            </a:r>
          </a:p>
        </p:txBody>
      </p:sp>
      <p:pic>
        <p:nvPicPr>
          <p:cNvPr id="13" name="Bild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311646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normAutofit/>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194427" y="1722568"/>
            <a:ext cx="5183188" cy="823912"/>
          </a:xfrm>
        </p:spPr>
        <p:txBody>
          <a:bodyPr>
            <a:normAutofit/>
          </a:bodyPr>
          <a:lstStyle/>
          <a:p>
            <a:r>
              <a:rPr lang="x-none" sz="3200" dirty="0">
                <a:ea typeface="Calibri"/>
                <a:cs typeface="Calibri"/>
                <a:sym typeface="Calibri"/>
              </a:rPr>
              <a:t>Hva skjer globalt? </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203797" y="2622920"/>
            <a:ext cx="5633719" cy="3046141"/>
          </a:xfrm>
        </p:spPr>
        <p:txBody>
          <a:bodyPr>
            <a:normAutofit fontScale="92500" lnSpcReduction="20000"/>
          </a:bodyPr>
          <a:lstStyle/>
          <a:p>
            <a:pPr marL="0" lvl="0" indent="0">
              <a:spcBef>
                <a:spcPts val="0"/>
              </a:spcBef>
              <a:buClr>
                <a:schemeClr val="dk1"/>
              </a:buClr>
              <a:buSzPts val="1600"/>
              <a:buNone/>
            </a:pPr>
            <a:r>
              <a:rPr lang="nb-NO" sz="2000" dirty="0">
                <a:latin typeface="+mj-lt"/>
                <a:ea typeface="Calibri"/>
                <a:cs typeface="Calibri"/>
                <a:sym typeface="Calibri"/>
              </a:rPr>
              <a:t>FNs </a:t>
            </a:r>
            <a:r>
              <a:rPr lang="nb-NO" sz="2000" dirty="0" err="1">
                <a:latin typeface="+mj-lt"/>
                <a:ea typeface="Calibri"/>
                <a:cs typeface="Calibri"/>
                <a:sym typeface="Calibri"/>
              </a:rPr>
              <a:t>bærekraftsmål</a:t>
            </a:r>
            <a:r>
              <a:rPr lang="nb-NO" sz="2000" dirty="0">
                <a:latin typeface="+mj-lt"/>
                <a:ea typeface="Calibri"/>
                <a:cs typeface="Calibri"/>
                <a:sym typeface="Calibri"/>
              </a:rPr>
              <a:t> – utrydde sult og fattigdom og sikre en bærekraftig forvaltning av verdens ressurser innen 2030</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Alle land er utviklingsland</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Parisavtalen – stoppe klimaendringene </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Land med store historiske utslipp må gjøre mest</a:t>
            </a:r>
            <a:endParaRPr lang="nb-NO" sz="2000" dirty="0">
              <a:latin typeface="+mj-lt"/>
            </a:endParaRPr>
          </a:p>
          <a:p>
            <a:pPr marL="0" lvl="0" indent="0">
              <a:buClr>
                <a:schemeClr val="dk1"/>
              </a:buClr>
              <a:buSzPts val="1600"/>
              <a:buNone/>
            </a:pPr>
            <a:r>
              <a:rPr lang="nb-NO" sz="2000" dirty="0">
                <a:latin typeface="+mj-lt"/>
                <a:ea typeface="Calibri"/>
                <a:cs typeface="Calibri"/>
                <a:sym typeface="Calibri"/>
              </a:rPr>
              <a:t/>
            </a:r>
            <a:br>
              <a:rPr lang="nb-NO" sz="2000" dirty="0">
                <a:latin typeface="+mj-lt"/>
                <a:ea typeface="Calibri"/>
                <a:cs typeface="Calibri"/>
                <a:sym typeface="Calibri"/>
              </a:rPr>
            </a:br>
            <a:r>
              <a:rPr lang="nb-NO" sz="2000" dirty="0">
                <a:latin typeface="+mj-lt"/>
                <a:ea typeface="Calibri"/>
                <a:cs typeface="Calibri"/>
                <a:sym typeface="Calibri"/>
              </a:rPr>
              <a:t>Norge kan bidra mer globalt</a:t>
            </a: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33;p22" descr="Bilderesultat for paris climate summit">
            <a:extLst>
              <a:ext uri="{FF2B5EF4-FFF2-40B4-BE49-F238E27FC236}">
                <a16:creationId xmlns:a16="http://schemas.microsoft.com/office/drawing/2014/main" xmlns="" id="{3637657D-1483-48CC-B117-5B1F08A1E020}"/>
              </a:ext>
            </a:extLst>
          </p:cNvPr>
          <p:cNvPicPr preferRelativeResize="0">
            <a:picLocks noGrp="1" noChangeAspect="1"/>
          </p:cNvPicPr>
          <p:nvPr>
            <p:ph type="pic" idx="2"/>
          </p:nvPr>
        </p:nvPicPr>
        <p:blipFill rotWithShape="1">
          <a:blip r:embed="rId5">
            <a:alphaModFix/>
          </a:blip>
          <a:srcRect/>
          <a:stretch/>
        </p:blipFill>
        <p:spPr>
          <a:xfrm>
            <a:off x="312421" y="346463"/>
            <a:ext cx="5407660" cy="5399943"/>
          </a:xfrm>
          <a:prstGeom prst="rect">
            <a:avLst/>
          </a:prstGeom>
          <a:noFill/>
          <a:ln>
            <a:noFill/>
          </a:ln>
        </p:spPr>
      </p:pic>
      <p:pic>
        <p:nvPicPr>
          <p:cNvPr id="12" name="Google Shape;132;p22">
            <a:extLst>
              <a:ext uri="{FF2B5EF4-FFF2-40B4-BE49-F238E27FC236}">
                <a16:creationId xmlns:a16="http://schemas.microsoft.com/office/drawing/2014/main" xmlns="" id="{24649BD4-725B-40B4-9C63-94CF45A83E74}"/>
              </a:ext>
            </a:extLst>
          </p:cNvPr>
          <p:cNvPicPr preferRelativeResize="0">
            <a:picLocks noChangeAspect="1"/>
          </p:cNvPicPr>
          <p:nvPr/>
        </p:nvPicPr>
        <p:blipFill rotWithShape="1">
          <a:blip r:embed="rId6">
            <a:alphaModFix/>
          </a:blip>
          <a:srcRect/>
          <a:stretch/>
        </p:blipFill>
        <p:spPr>
          <a:xfrm>
            <a:off x="6203797" y="365116"/>
            <a:ext cx="2596280" cy="1316057"/>
          </a:xfrm>
          <a:prstGeom prst="rect">
            <a:avLst/>
          </a:prstGeom>
          <a:noFill/>
          <a:ln>
            <a:noFill/>
          </a:ln>
        </p:spPr>
      </p:pic>
      <p:sp>
        <p:nvSpPr>
          <p:cNvPr id="13" name="Google Shape;131;p22">
            <a:extLst>
              <a:ext uri="{FF2B5EF4-FFF2-40B4-BE49-F238E27FC236}">
                <a16:creationId xmlns:a16="http://schemas.microsoft.com/office/drawing/2014/main" xmlns="" id="{6D457975-B01E-44B0-B899-6E75A2064F80}"/>
              </a:ext>
            </a:extLst>
          </p:cNvPr>
          <p:cNvSpPr txBox="1">
            <a:spLocks/>
          </p:cNvSpPr>
          <p:nvPr/>
        </p:nvSpPr>
        <p:spPr>
          <a:xfrm>
            <a:off x="260986" y="5755254"/>
            <a:ext cx="5685155" cy="362824"/>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buClr>
                <a:schemeClr val="dk1"/>
              </a:buClr>
              <a:buSzPts val="1017"/>
              <a:buFont typeface="Calibri"/>
              <a:buNone/>
            </a:pPr>
            <a:r>
              <a:rPr lang="nb-NO" sz="1200" b="0" dirty="0">
                <a:latin typeface="Calibri"/>
                <a:ea typeface="Calibri"/>
                <a:cs typeface="Calibri"/>
                <a:sym typeface="Calibri"/>
              </a:rPr>
              <a:t>Parisavtalen fra 2015 forplikter alle land til å kutte i sine utslipp. Den forplikter også rike land, som har store historiske utslipp av klimagasser, til å bistå andre land i sin omstilling. </a:t>
            </a:r>
          </a:p>
        </p:txBody>
      </p:sp>
      <p:pic>
        <p:nvPicPr>
          <p:cNvPr id="14" name="Bild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325528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0FE76B-FB9D-435F-AE71-5AF61B8F204E}"/>
              </a:ext>
            </a:extLst>
          </p:cNvPr>
          <p:cNvSpPr>
            <a:spLocks noGrp="1"/>
          </p:cNvSpPr>
          <p:nvPr>
            <p:ph type="title"/>
          </p:nvPr>
        </p:nvSpPr>
        <p:spPr/>
        <p:txBody>
          <a:bodyPr/>
          <a:lstStyle/>
          <a:p>
            <a:r>
              <a:rPr lang="nb-NO" dirty="0">
                <a:latin typeface="Blue Highway" panose="02010603020202020303" pitchFamily="2" charset="0"/>
              </a:rPr>
              <a:t>Tittel</a:t>
            </a:r>
          </a:p>
        </p:txBody>
      </p:sp>
      <p:sp>
        <p:nvSpPr>
          <p:cNvPr id="8" name="Plassholder for tekst 7">
            <a:extLst>
              <a:ext uri="{FF2B5EF4-FFF2-40B4-BE49-F238E27FC236}">
                <a16:creationId xmlns:a16="http://schemas.microsoft.com/office/drawing/2014/main" xmlns="" id="{5217CE70-7F67-4A93-ABA9-683D36239F59}"/>
              </a:ext>
            </a:extLst>
          </p:cNvPr>
          <p:cNvSpPr>
            <a:spLocks noGrp="1"/>
          </p:cNvSpPr>
          <p:nvPr>
            <p:ph type="body" idx="1"/>
          </p:nvPr>
        </p:nvSpPr>
        <p:spPr/>
        <p:txBody>
          <a:bodyPr>
            <a:normAutofit/>
          </a:bodyPr>
          <a:lstStyle/>
          <a:p>
            <a:endParaRPr lang="nb-NO" dirty="0"/>
          </a:p>
        </p:txBody>
      </p:sp>
      <p:sp>
        <p:nvSpPr>
          <p:cNvPr id="3" name="Plassholder for innhold 2">
            <a:extLst>
              <a:ext uri="{FF2B5EF4-FFF2-40B4-BE49-F238E27FC236}">
                <a16:creationId xmlns:a16="http://schemas.microsoft.com/office/drawing/2014/main" xmlns="" id="{6286FC82-6095-46C6-85D3-5ECA09EF38E1}"/>
              </a:ext>
            </a:extLst>
          </p:cNvPr>
          <p:cNvSpPr>
            <a:spLocks noGrp="1"/>
          </p:cNvSpPr>
          <p:nvPr>
            <p:ph sz="half" idx="2"/>
          </p:nvPr>
        </p:nvSpPr>
        <p:spPr/>
        <p:txBody>
          <a:bodyPr/>
          <a:lstStyle/>
          <a:p>
            <a:r>
              <a:rPr lang="nb-NO" dirty="0">
                <a:latin typeface="Blue Highway" panose="02010603020202020303" pitchFamily="2" charset="0"/>
              </a:rPr>
              <a:t>Tekst</a:t>
            </a:r>
          </a:p>
        </p:txBody>
      </p:sp>
      <p:sp>
        <p:nvSpPr>
          <p:cNvPr id="9" name="Plassholder for tekst 8">
            <a:extLst>
              <a:ext uri="{FF2B5EF4-FFF2-40B4-BE49-F238E27FC236}">
                <a16:creationId xmlns:a16="http://schemas.microsoft.com/office/drawing/2014/main" xmlns="" id="{8C197687-F9DF-40F4-BB87-B644056C8B80}"/>
              </a:ext>
            </a:extLst>
          </p:cNvPr>
          <p:cNvSpPr>
            <a:spLocks noGrp="1"/>
          </p:cNvSpPr>
          <p:nvPr>
            <p:ph type="body" sz="quarter" idx="3"/>
          </p:nvPr>
        </p:nvSpPr>
        <p:spPr>
          <a:xfrm>
            <a:off x="6328727" y="2374583"/>
            <a:ext cx="5183188" cy="823912"/>
          </a:xfrm>
        </p:spPr>
        <p:txBody>
          <a:bodyPr>
            <a:normAutofit fontScale="92500" lnSpcReduction="10000"/>
          </a:bodyPr>
          <a:lstStyle/>
          <a:p>
            <a:r>
              <a:rPr lang="x-none" sz="3200" dirty="0">
                <a:ea typeface="Calibri"/>
                <a:cs typeface="Calibri"/>
                <a:sym typeface="Calibri"/>
              </a:rPr>
              <a:t>Globale avtaler krever lokale løsninger</a:t>
            </a:r>
            <a:endParaRPr lang="nb-NO" sz="3200" dirty="0"/>
          </a:p>
        </p:txBody>
      </p:sp>
      <p:sp>
        <p:nvSpPr>
          <p:cNvPr id="10" name="Plassholder for innhold 9">
            <a:extLst>
              <a:ext uri="{FF2B5EF4-FFF2-40B4-BE49-F238E27FC236}">
                <a16:creationId xmlns:a16="http://schemas.microsoft.com/office/drawing/2014/main" xmlns="" id="{53D842BB-F24F-4BA9-8B24-A58722E2EB47}"/>
              </a:ext>
            </a:extLst>
          </p:cNvPr>
          <p:cNvSpPr>
            <a:spLocks noGrp="1"/>
          </p:cNvSpPr>
          <p:nvPr>
            <p:ph sz="quarter" idx="4"/>
          </p:nvPr>
        </p:nvSpPr>
        <p:spPr>
          <a:xfrm>
            <a:off x="6328727" y="3173412"/>
            <a:ext cx="5183188" cy="2607742"/>
          </a:xfrm>
        </p:spPr>
        <p:txBody>
          <a:bodyPr/>
          <a:lstStyle/>
          <a:p>
            <a:pPr marL="0" lvl="0" indent="0">
              <a:spcBef>
                <a:spcPts val="0"/>
              </a:spcBef>
              <a:buClr>
                <a:schemeClr val="dk1"/>
              </a:buClr>
              <a:buSzPts val="1600"/>
              <a:buNone/>
            </a:pPr>
            <a:endParaRPr lang="nb-NO" sz="2000" dirty="0">
              <a:latin typeface="+mj-lt"/>
              <a:ea typeface="Calibri"/>
              <a:cs typeface="Calibri"/>
              <a:sym typeface="Calibri"/>
            </a:endParaRPr>
          </a:p>
          <a:p>
            <a:pPr marL="0" lvl="0" indent="0">
              <a:spcBef>
                <a:spcPts val="0"/>
              </a:spcBef>
              <a:buClr>
                <a:schemeClr val="dk1"/>
              </a:buClr>
              <a:buSzPts val="1600"/>
              <a:buNone/>
            </a:pPr>
            <a:r>
              <a:rPr lang="nb-NO" sz="2000" dirty="0">
                <a:latin typeface="+mj-lt"/>
                <a:ea typeface="Calibri"/>
                <a:cs typeface="Calibri"/>
                <a:sym typeface="Calibri"/>
              </a:rPr>
              <a:t>Alle sektorer er nødt til å bidra, men arbeidet med å stoppe klimaendringene må ikke true matsikkerheten</a:t>
            </a:r>
            <a:endParaRPr lang="nb-NO" sz="2000" dirty="0">
              <a:latin typeface="+mj-lt"/>
            </a:endParaRPr>
          </a:p>
          <a:p>
            <a:pPr marL="0" lvl="0" indent="0">
              <a:buClr>
                <a:schemeClr val="dk1"/>
              </a:buClr>
              <a:buSzPts val="1600"/>
              <a:buNone/>
            </a:pPr>
            <a:endParaRPr lang="nb-NO" sz="2000" dirty="0">
              <a:latin typeface="+mj-lt"/>
              <a:ea typeface="Calibri"/>
              <a:cs typeface="Calibri"/>
              <a:sym typeface="Calibri"/>
            </a:endParaRPr>
          </a:p>
          <a:p>
            <a:pPr marL="0" lvl="0" indent="0">
              <a:buClr>
                <a:schemeClr val="dk1"/>
              </a:buClr>
              <a:buSzPts val="1600"/>
              <a:buNone/>
            </a:pPr>
            <a:r>
              <a:rPr lang="nb-NO" sz="2000" dirty="0">
                <a:latin typeface="+mj-lt"/>
                <a:ea typeface="Calibri"/>
                <a:cs typeface="Calibri"/>
                <a:sym typeface="Calibri"/>
              </a:rPr>
              <a:t>Vi må både gjøre utslippskutt og tilpasse oss de endringene som uansett vil skje</a:t>
            </a:r>
            <a:endParaRPr lang="nb-NO" sz="2000" dirty="0">
              <a:latin typeface="+mj-lt"/>
            </a:endParaRPr>
          </a:p>
          <a:p>
            <a:endParaRPr lang="nb-NO" dirty="0"/>
          </a:p>
        </p:txBody>
      </p:sp>
      <p:sp>
        <p:nvSpPr>
          <p:cNvPr id="4" name="Rektangel 3">
            <a:extLst>
              <a:ext uri="{FF2B5EF4-FFF2-40B4-BE49-F238E27FC236}">
                <a16:creationId xmlns:a16="http://schemas.microsoft.com/office/drawing/2014/main" xmlns="" id="{AEB13ED8-EE2A-46CD-AAF4-16D9E2C8A0B4}"/>
              </a:ext>
            </a:extLst>
          </p:cNvPr>
          <p:cNvSpPr/>
          <p:nvPr/>
        </p:nvSpPr>
        <p:spPr>
          <a:xfrm>
            <a:off x="0" y="6198511"/>
            <a:ext cx="12192000" cy="659489"/>
          </a:xfrm>
          <a:prstGeom prst="rect">
            <a:avLst/>
          </a:prstGeom>
          <a:solidFill>
            <a:srgbClr val="016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Plassholder for innhold 7">
            <a:extLst>
              <a:ext uri="{FF2B5EF4-FFF2-40B4-BE49-F238E27FC236}">
                <a16:creationId xmlns:a16="http://schemas.microsoft.com/office/drawing/2014/main" xmlns="" id="{8015D7EC-F9E3-468B-BD67-2038F150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312" y="365125"/>
            <a:ext cx="2180976" cy="1325563"/>
          </a:xfrm>
          <a:prstGeom prst="rect">
            <a:avLst/>
          </a:prstGeom>
        </p:spPr>
      </p:pic>
      <p:pic>
        <p:nvPicPr>
          <p:cNvPr id="6" name="Bilde 5">
            <a:extLst>
              <a:ext uri="{FF2B5EF4-FFF2-40B4-BE49-F238E27FC236}">
                <a16:creationId xmlns:a16="http://schemas.microsoft.com/office/drawing/2014/main" xmlns="" id="{F193AF37-E1A2-474D-885F-355DA551FBD5}"/>
              </a:ext>
            </a:extLst>
          </p:cNvPr>
          <p:cNvPicPr>
            <a:picLocks noChangeAspect="1"/>
          </p:cNvPicPr>
          <p:nvPr/>
        </p:nvPicPr>
        <p:blipFill>
          <a:blip r:embed="rId4"/>
          <a:stretch>
            <a:fillRect/>
          </a:stretch>
        </p:blipFill>
        <p:spPr>
          <a:xfrm>
            <a:off x="11236882" y="6274951"/>
            <a:ext cx="792406" cy="506608"/>
          </a:xfrm>
          <a:prstGeom prst="rect">
            <a:avLst/>
          </a:prstGeom>
        </p:spPr>
      </p:pic>
      <p:pic>
        <p:nvPicPr>
          <p:cNvPr id="11" name="Google Shape;141;p23">
            <a:extLst>
              <a:ext uri="{FF2B5EF4-FFF2-40B4-BE49-F238E27FC236}">
                <a16:creationId xmlns:a16="http://schemas.microsoft.com/office/drawing/2014/main" xmlns="" id="{415339C1-3E84-41A2-BC94-7A1B05642720}"/>
              </a:ext>
            </a:extLst>
          </p:cNvPr>
          <p:cNvPicPr preferRelativeResize="0">
            <a:picLocks noGrp="1" noChangeAspect="1"/>
          </p:cNvPicPr>
          <p:nvPr>
            <p:ph type="pic" idx="2"/>
          </p:nvPr>
        </p:nvPicPr>
        <p:blipFill rotWithShape="1">
          <a:blip r:embed="rId5">
            <a:alphaModFix/>
          </a:blip>
          <a:srcRect/>
          <a:stretch/>
        </p:blipFill>
        <p:spPr>
          <a:xfrm>
            <a:off x="312420" y="365125"/>
            <a:ext cx="5488939" cy="5481105"/>
          </a:xfrm>
          <a:prstGeom prst="rect">
            <a:avLst/>
          </a:prstGeom>
          <a:noFill/>
          <a:ln>
            <a:noFill/>
          </a:ln>
        </p:spPr>
      </p:pic>
      <p:sp>
        <p:nvSpPr>
          <p:cNvPr id="12" name="Plassholder for tekst 7">
            <a:extLst>
              <a:ext uri="{FF2B5EF4-FFF2-40B4-BE49-F238E27FC236}">
                <a16:creationId xmlns:a16="http://schemas.microsoft.com/office/drawing/2014/main" xmlns="" id="{2C8A4CAF-0392-48AB-96E8-DA14B853E73E}"/>
              </a:ext>
            </a:extLst>
          </p:cNvPr>
          <p:cNvSpPr txBox="1">
            <a:spLocks/>
          </p:cNvSpPr>
          <p:nvPr/>
        </p:nvSpPr>
        <p:spPr>
          <a:xfrm>
            <a:off x="312420" y="5759608"/>
            <a:ext cx="4784725" cy="4119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b-NO" sz="1400" b="0" dirty="0">
                <a:latin typeface="+mj-lt"/>
              </a:rPr>
              <a:t>Foto: Harald Herland, Applaus! Film &amp; TV AS</a:t>
            </a:r>
          </a:p>
        </p:txBody>
      </p:sp>
      <p:pic>
        <p:nvPicPr>
          <p:cNvPr id="13" name="Bild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053" y="6330077"/>
            <a:ext cx="1839690" cy="396356"/>
          </a:xfrm>
          <a:prstGeom prst="rect">
            <a:avLst/>
          </a:prstGeom>
        </p:spPr>
      </p:pic>
    </p:spTree>
    <p:extLst>
      <p:ext uri="{BB962C8B-B14F-4D97-AF65-F5344CB8AC3E}">
        <p14:creationId xmlns:p14="http://schemas.microsoft.com/office/powerpoint/2010/main" val="15610088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5737</TotalTime>
  <Words>1857</Words>
  <Application>Microsoft Office PowerPoint</Application>
  <PresentationFormat>Widescreen</PresentationFormat>
  <Paragraphs>134</Paragraphs>
  <Slides>13</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Blue Highway</vt:lpstr>
      <vt:lpstr>Calibri</vt:lpstr>
      <vt:lpstr>Calibri Light</vt:lpstr>
      <vt:lpstr>Office-tema</vt:lpstr>
      <vt:lpstr>Klimaendringer, global matsikkerhet og beredskap</vt:lpstr>
      <vt:lpstr>PowerPoint-presentasjon</vt:lpstr>
      <vt:lpstr>Tittel</vt:lpstr>
      <vt:lpstr>Tittel</vt:lpstr>
      <vt:lpstr>Tittel</vt:lpstr>
      <vt:lpstr>Tittel</vt:lpstr>
      <vt:lpstr>Tittel</vt:lpstr>
      <vt:lpstr>Tittel</vt:lpstr>
      <vt:lpstr>Tittel</vt:lpstr>
      <vt:lpstr>Tittel</vt:lpstr>
      <vt:lpstr>Tittel</vt:lpstr>
      <vt:lpstr>Tittel</vt:lpstr>
      <vt:lpstr>Tittel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 Gjengedal</dc:creator>
  <cp:lastModifiedBy>Anna Karlson</cp:lastModifiedBy>
  <cp:revision>17</cp:revision>
  <dcterms:created xsi:type="dcterms:W3CDTF">2019-01-18T14:21:27Z</dcterms:created>
  <dcterms:modified xsi:type="dcterms:W3CDTF">2019-01-25T10:19:12Z</dcterms:modified>
</cp:coreProperties>
</file>