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72" r:id="rId5"/>
  </p:sldMasterIdLst>
  <p:notesMasterIdLst>
    <p:notesMasterId r:id="rId16"/>
  </p:notesMasterIdLst>
  <p:handoutMasterIdLst>
    <p:handoutMasterId r:id="rId17"/>
  </p:handoutMasterIdLst>
  <p:sldIdLst>
    <p:sldId id="256" r:id="rId6"/>
    <p:sldId id="398" r:id="rId7"/>
    <p:sldId id="399" r:id="rId8"/>
    <p:sldId id="323" r:id="rId9"/>
    <p:sldId id="402" r:id="rId10"/>
    <p:sldId id="403" r:id="rId11"/>
    <p:sldId id="405" r:id="rId12"/>
    <p:sldId id="368" r:id="rId13"/>
    <p:sldId id="406" r:id="rId14"/>
    <p:sldId id="401" r:id="rId15"/>
  </p:sldIdLst>
  <p:sldSz cx="9144000" cy="6858000" type="screen4x3"/>
  <p:notesSz cx="6858000" cy="9144000"/>
  <p:embeddedFontLst>
    <p:embeddedFont>
      <p:font typeface="Gill Sans MT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880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an Berg Harpviken" initials="KBH" lastIdx="5" clrIdx="0"/>
  <p:cmAuthor id="1" name="Halvor Berggrav" initials="H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BC3"/>
    <a:srgbClr val="46949D"/>
    <a:srgbClr val="006A8D"/>
    <a:srgbClr val="BBC5B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5E365-881D-425B-B6FD-4565A8467CED}" v="1233" dt="2026-01-12T14:46:28.585"/>
    <p1510:client id="{D16C3844-A205-FB4D-ABBA-7762B0D73EA4}" v="50" dt="2026-01-11T19:23:04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42"/>
        <p:guide orient="horz" pos="2976"/>
        <p:guide orient="horz" pos="4201"/>
        <p:guide orient="horz" pos="3884"/>
        <p:guide pos="2880"/>
        <p:guide pos="158"/>
        <p:guide pos="5602"/>
        <p:guide pos="2835"/>
        <p:guide pos="292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unn L. Tryggestad" userId="b3af5e7a-2081-4de9-b4e1-41294a15cd27" providerId="ADAL" clId="{5070DDDB-AADB-4DDA-84E7-AC705503BC27}"/>
    <pc:docChg chg="custSel addSld modSld">
      <pc:chgData name="Torunn L. Tryggestad" userId="b3af5e7a-2081-4de9-b4e1-41294a15cd27" providerId="ADAL" clId="{5070DDDB-AADB-4DDA-84E7-AC705503BC27}" dt="2026-01-12T14:46:28.585" v="1230" actId="20577"/>
      <pc:docMkLst>
        <pc:docMk/>
      </pc:docMkLst>
      <pc:sldChg chg="modSp mod">
        <pc:chgData name="Torunn L. Tryggestad" userId="b3af5e7a-2081-4de9-b4e1-41294a15cd27" providerId="ADAL" clId="{5070DDDB-AADB-4DDA-84E7-AC705503BC27}" dt="2026-01-12T12:33:13.911" v="23" actId="6549"/>
        <pc:sldMkLst>
          <pc:docMk/>
          <pc:sldMk cId="0" sldId="256"/>
        </pc:sldMkLst>
        <pc:spChg chg="mod">
          <ac:chgData name="Torunn L. Tryggestad" userId="b3af5e7a-2081-4de9-b4e1-41294a15cd27" providerId="ADAL" clId="{5070DDDB-AADB-4DDA-84E7-AC705503BC27}" dt="2026-01-12T10:46:24.888" v="8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Torunn L. Tryggestad" userId="b3af5e7a-2081-4de9-b4e1-41294a15cd27" providerId="ADAL" clId="{5070DDDB-AADB-4DDA-84E7-AC705503BC27}" dt="2026-01-12T12:33:13.911" v="23" actId="6549"/>
          <ac:spMkLst>
            <pc:docMk/>
            <pc:sldMk cId="0" sldId="256"/>
            <ac:spMk id="7" creationId="{00000000-0000-0000-0000-000000000000}"/>
          </ac:spMkLst>
        </pc:spChg>
      </pc:sldChg>
      <pc:sldChg chg="modSp add mod">
        <pc:chgData name="Torunn L. Tryggestad" userId="b3af5e7a-2081-4de9-b4e1-41294a15cd27" providerId="ADAL" clId="{5070DDDB-AADB-4DDA-84E7-AC705503BC27}" dt="2026-01-12T14:39:28.968" v="1160" actId="5793"/>
        <pc:sldMkLst>
          <pc:docMk/>
          <pc:sldMk cId="4106775960" sldId="368"/>
        </pc:sldMkLst>
        <pc:spChg chg="mod">
          <ac:chgData name="Torunn L. Tryggestad" userId="b3af5e7a-2081-4de9-b4e1-41294a15cd27" providerId="ADAL" clId="{5070DDDB-AADB-4DDA-84E7-AC705503BC27}" dt="2026-01-12T14:39:28.968" v="1160" actId="5793"/>
          <ac:spMkLst>
            <pc:docMk/>
            <pc:sldMk cId="4106775960" sldId="368"/>
            <ac:spMk id="3" creationId="{BCDAF911-ECE1-8BF6-72E3-786302E74237}"/>
          </ac:spMkLst>
        </pc:spChg>
      </pc:sldChg>
      <pc:sldChg chg="modSp mod">
        <pc:chgData name="Torunn L. Tryggestad" userId="b3af5e7a-2081-4de9-b4e1-41294a15cd27" providerId="ADAL" clId="{5070DDDB-AADB-4DDA-84E7-AC705503BC27}" dt="2026-01-12T14:46:28.585" v="1230" actId="20577"/>
        <pc:sldMkLst>
          <pc:docMk/>
          <pc:sldMk cId="518211894" sldId="398"/>
        </pc:sldMkLst>
        <pc:graphicFrameChg chg="mod modGraphic">
          <ac:chgData name="Torunn L. Tryggestad" userId="b3af5e7a-2081-4de9-b4e1-41294a15cd27" providerId="ADAL" clId="{5070DDDB-AADB-4DDA-84E7-AC705503BC27}" dt="2026-01-12T14:46:28.585" v="1230" actId="20577"/>
          <ac:graphicFrameMkLst>
            <pc:docMk/>
            <pc:sldMk cId="518211894" sldId="398"/>
            <ac:graphicFrameMk id="6" creationId="{F24EA761-A955-9DD8-8A91-32FE5B66CAF7}"/>
          </ac:graphicFrameMkLst>
        </pc:graphicFrameChg>
      </pc:sldChg>
      <pc:sldChg chg="modSp mod">
        <pc:chgData name="Torunn L. Tryggestad" userId="b3af5e7a-2081-4de9-b4e1-41294a15cd27" providerId="ADAL" clId="{5070DDDB-AADB-4DDA-84E7-AC705503BC27}" dt="2026-01-12T14:28:18.016" v="936" actId="20577"/>
        <pc:sldMkLst>
          <pc:docMk/>
          <pc:sldMk cId="311366480" sldId="399"/>
        </pc:sldMkLst>
        <pc:spChg chg="mod">
          <ac:chgData name="Torunn L. Tryggestad" userId="b3af5e7a-2081-4de9-b4e1-41294a15cd27" providerId="ADAL" clId="{5070DDDB-AADB-4DDA-84E7-AC705503BC27}" dt="2026-01-12T14:28:18.016" v="936" actId="20577"/>
          <ac:spMkLst>
            <pc:docMk/>
            <pc:sldMk cId="311366480" sldId="399"/>
            <ac:spMk id="3" creationId="{F73D0539-B8A4-607E-0851-A6C4BCCF42B0}"/>
          </ac:spMkLst>
        </pc:spChg>
      </pc:sldChg>
      <pc:sldChg chg="modSp mod">
        <pc:chgData name="Torunn L. Tryggestad" userId="b3af5e7a-2081-4de9-b4e1-41294a15cd27" providerId="ADAL" clId="{5070DDDB-AADB-4DDA-84E7-AC705503BC27}" dt="2026-01-12T12:59:32.699" v="583" actId="20577"/>
        <pc:sldMkLst>
          <pc:docMk/>
          <pc:sldMk cId="1723261301" sldId="401"/>
        </pc:sldMkLst>
        <pc:spChg chg="mod">
          <ac:chgData name="Torunn L. Tryggestad" userId="b3af5e7a-2081-4de9-b4e1-41294a15cd27" providerId="ADAL" clId="{5070DDDB-AADB-4DDA-84E7-AC705503BC27}" dt="2026-01-12T12:58:35.499" v="497" actId="20577"/>
          <ac:spMkLst>
            <pc:docMk/>
            <pc:sldMk cId="1723261301" sldId="401"/>
            <ac:spMk id="2" creationId="{0E8608DD-DA4B-6A26-E7F7-14D2F6E89B5A}"/>
          </ac:spMkLst>
        </pc:spChg>
        <pc:spChg chg="mod">
          <ac:chgData name="Torunn L. Tryggestad" userId="b3af5e7a-2081-4de9-b4e1-41294a15cd27" providerId="ADAL" clId="{5070DDDB-AADB-4DDA-84E7-AC705503BC27}" dt="2026-01-12T12:59:32.699" v="583" actId="20577"/>
          <ac:spMkLst>
            <pc:docMk/>
            <pc:sldMk cId="1723261301" sldId="401"/>
            <ac:spMk id="3" creationId="{3C793ADC-B698-B943-F9AB-674A45A16EB2}"/>
          </ac:spMkLst>
        </pc:spChg>
      </pc:sldChg>
      <pc:sldChg chg="modSp mod">
        <pc:chgData name="Torunn L. Tryggestad" userId="b3af5e7a-2081-4de9-b4e1-41294a15cd27" providerId="ADAL" clId="{5070DDDB-AADB-4DDA-84E7-AC705503BC27}" dt="2026-01-12T12:51:22.716" v="286" actId="20577"/>
        <pc:sldMkLst>
          <pc:docMk/>
          <pc:sldMk cId="260921996" sldId="402"/>
        </pc:sldMkLst>
        <pc:spChg chg="mod">
          <ac:chgData name="Torunn L. Tryggestad" userId="b3af5e7a-2081-4de9-b4e1-41294a15cd27" providerId="ADAL" clId="{5070DDDB-AADB-4DDA-84E7-AC705503BC27}" dt="2026-01-12T12:51:22.716" v="286" actId="20577"/>
          <ac:spMkLst>
            <pc:docMk/>
            <pc:sldMk cId="260921996" sldId="402"/>
            <ac:spMk id="3" creationId="{19E12956-E612-741A-3D79-C0082C0FB50A}"/>
          </ac:spMkLst>
        </pc:spChg>
      </pc:sldChg>
      <pc:sldChg chg="modSp mod">
        <pc:chgData name="Torunn L. Tryggestad" userId="b3af5e7a-2081-4de9-b4e1-41294a15cd27" providerId="ADAL" clId="{5070DDDB-AADB-4DDA-84E7-AC705503BC27}" dt="2026-01-12T12:56:03.539" v="478" actId="20577"/>
        <pc:sldMkLst>
          <pc:docMk/>
          <pc:sldMk cId="2939034574" sldId="403"/>
        </pc:sldMkLst>
        <pc:spChg chg="mod">
          <ac:chgData name="Torunn L. Tryggestad" userId="b3af5e7a-2081-4de9-b4e1-41294a15cd27" providerId="ADAL" clId="{5070DDDB-AADB-4DDA-84E7-AC705503BC27}" dt="2026-01-12T12:56:03.539" v="478" actId="20577"/>
          <ac:spMkLst>
            <pc:docMk/>
            <pc:sldMk cId="2939034574" sldId="403"/>
            <ac:spMk id="3" creationId="{6249B037-8E1B-59F0-57D2-F55AB1039A03}"/>
          </ac:spMkLst>
        </pc:spChg>
      </pc:sldChg>
      <pc:sldChg chg="addSp modSp mod">
        <pc:chgData name="Torunn L. Tryggestad" userId="b3af5e7a-2081-4de9-b4e1-41294a15cd27" providerId="ADAL" clId="{5070DDDB-AADB-4DDA-84E7-AC705503BC27}" dt="2026-01-12T14:38:39.866" v="1155" actId="6549"/>
        <pc:sldMkLst>
          <pc:docMk/>
          <pc:sldMk cId="709489466" sldId="405"/>
        </pc:sldMkLst>
        <pc:spChg chg="mod">
          <ac:chgData name="Torunn L. Tryggestad" userId="b3af5e7a-2081-4de9-b4e1-41294a15cd27" providerId="ADAL" clId="{5070DDDB-AADB-4DDA-84E7-AC705503BC27}" dt="2026-01-12T14:38:39.866" v="1155" actId="6549"/>
          <ac:spMkLst>
            <pc:docMk/>
            <pc:sldMk cId="709489466" sldId="405"/>
            <ac:spMk id="3" creationId="{FC87816D-06B0-C37E-A58C-0E14F92130CE}"/>
          </ac:spMkLst>
        </pc:spChg>
        <pc:picChg chg="add">
          <ac:chgData name="Torunn L. Tryggestad" userId="b3af5e7a-2081-4de9-b4e1-41294a15cd27" providerId="ADAL" clId="{5070DDDB-AADB-4DDA-84E7-AC705503BC27}" dt="2026-01-12T14:38:01.535" v="1151"/>
          <ac:picMkLst>
            <pc:docMk/>
            <pc:sldMk cId="709489466" sldId="405"/>
            <ac:picMk id="5" creationId="{AA488F97-EA8D-3780-5050-B665D61019FC}"/>
          </ac:picMkLst>
        </pc:picChg>
      </pc:sldChg>
      <pc:sldChg chg="modSp mod">
        <pc:chgData name="Torunn L. Tryggestad" userId="b3af5e7a-2081-4de9-b4e1-41294a15cd27" providerId="ADAL" clId="{5070DDDB-AADB-4DDA-84E7-AC705503BC27}" dt="2026-01-12T12:57:37.157" v="481" actId="20577"/>
        <pc:sldMkLst>
          <pc:docMk/>
          <pc:sldMk cId="3978050279" sldId="406"/>
        </pc:sldMkLst>
        <pc:spChg chg="mod">
          <ac:chgData name="Torunn L. Tryggestad" userId="b3af5e7a-2081-4de9-b4e1-41294a15cd27" providerId="ADAL" clId="{5070DDDB-AADB-4DDA-84E7-AC705503BC27}" dt="2026-01-12T12:57:37.157" v="481" actId="20577"/>
          <ac:spMkLst>
            <pc:docMk/>
            <pc:sldMk cId="3978050279" sldId="406"/>
            <ac:spMk id="3" creationId="{975F3CA7-A389-56E8-7225-41DC583B0C6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7F36B-7FC7-4501-963A-6C76D765C2D7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8CCE8-8EE0-4459-B073-51A2A15BBD79}">
      <dgm:prSet/>
      <dgm:spPr/>
      <dgm:t>
        <a:bodyPr/>
        <a:lstStyle/>
        <a:p>
          <a:r>
            <a:rPr lang="nb-NO"/>
            <a:t>2025 var jubileumsår</a:t>
          </a:r>
          <a:endParaRPr lang="en-US"/>
        </a:p>
      </dgm:t>
    </dgm:pt>
    <dgm:pt modelId="{6906D487-79A9-4AA0-9744-A9ECC2A92210}" type="parTrans" cxnId="{202484C7-EB5C-4B45-8787-E5094C5F8C40}">
      <dgm:prSet/>
      <dgm:spPr/>
      <dgm:t>
        <a:bodyPr/>
        <a:lstStyle/>
        <a:p>
          <a:endParaRPr lang="en-US"/>
        </a:p>
      </dgm:t>
    </dgm:pt>
    <dgm:pt modelId="{F43FA70E-2BE0-4F9F-8CEB-6938CF7BBAC6}" type="sibTrans" cxnId="{202484C7-EB5C-4B45-8787-E5094C5F8C40}">
      <dgm:prSet/>
      <dgm:spPr/>
      <dgm:t>
        <a:bodyPr/>
        <a:lstStyle/>
        <a:p>
          <a:endParaRPr lang="en-US"/>
        </a:p>
      </dgm:t>
    </dgm:pt>
    <dgm:pt modelId="{B84DC876-BA54-4848-9586-94454569E3E6}">
      <dgm:prSet/>
      <dgm:spPr/>
      <dgm:t>
        <a:bodyPr/>
        <a:lstStyle/>
        <a:p>
          <a:r>
            <a:rPr lang="nb-NO" i="1"/>
            <a:t>30 år siden Kvinnekonferansen i Beijing, og Beijing Platform of Action</a:t>
          </a:r>
          <a:endParaRPr lang="en-US"/>
        </a:p>
      </dgm:t>
    </dgm:pt>
    <dgm:pt modelId="{A01D1A0A-76A7-4F3F-BA96-C58BA9AAD8CF}" type="parTrans" cxnId="{36DA0525-BBBC-49BF-A10B-D1B2330415EB}">
      <dgm:prSet/>
      <dgm:spPr/>
      <dgm:t>
        <a:bodyPr/>
        <a:lstStyle/>
        <a:p>
          <a:endParaRPr lang="en-US"/>
        </a:p>
      </dgm:t>
    </dgm:pt>
    <dgm:pt modelId="{D8474583-534B-4FE7-A9AB-307C168B7B91}" type="sibTrans" cxnId="{36DA0525-BBBC-49BF-A10B-D1B2330415EB}">
      <dgm:prSet/>
      <dgm:spPr/>
      <dgm:t>
        <a:bodyPr/>
        <a:lstStyle/>
        <a:p>
          <a:endParaRPr lang="en-US"/>
        </a:p>
      </dgm:t>
    </dgm:pt>
    <dgm:pt modelId="{B209089B-F82F-4A84-8EC1-28024E443C96}">
      <dgm:prSet/>
      <dgm:spPr/>
      <dgm:t>
        <a:bodyPr/>
        <a:lstStyle/>
        <a:p>
          <a:r>
            <a:rPr lang="nb-NO" i="1"/>
            <a:t>25 år siden FNs sikkerhetsråd vedtok Resolusjon 1325 om kvinner, fred og sikkerhet</a:t>
          </a:r>
          <a:endParaRPr lang="en-US"/>
        </a:p>
      </dgm:t>
    </dgm:pt>
    <dgm:pt modelId="{186ECBE4-4FCC-4921-A95B-72CA5A8B1049}" type="parTrans" cxnId="{A5C7DF6D-8638-4D64-8DD2-57D2F7B8FB9A}">
      <dgm:prSet/>
      <dgm:spPr/>
      <dgm:t>
        <a:bodyPr/>
        <a:lstStyle/>
        <a:p>
          <a:endParaRPr lang="en-US"/>
        </a:p>
      </dgm:t>
    </dgm:pt>
    <dgm:pt modelId="{4D435F78-CD4C-4D28-9600-9872469B6B02}" type="sibTrans" cxnId="{A5C7DF6D-8638-4D64-8DD2-57D2F7B8FB9A}">
      <dgm:prSet/>
      <dgm:spPr/>
      <dgm:t>
        <a:bodyPr/>
        <a:lstStyle/>
        <a:p>
          <a:endParaRPr lang="en-US"/>
        </a:p>
      </dgm:t>
    </dgm:pt>
    <dgm:pt modelId="{0D1C273C-19BD-43F4-B059-DA72DE9686A1}">
      <dgm:prSet/>
      <dgm:spPr/>
      <dgm:t>
        <a:bodyPr/>
        <a:lstStyle/>
        <a:p>
          <a:r>
            <a:rPr lang="nb-NO"/>
            <a:t>Markeringer fant sted – MEN måtte tenke nøye gjennom hvordan</a:t>
          </a:r>
          <a:endParaRPr lang="en-US"/>
        </a:p>
      </dgm:t>
    </dgm:pt>
    <dgm:pt modelId="{82CC5829-8174-4CC9-8839-DBE0C0D5E064}" type="parTrans" cxnId="{0B528AA5-041A-45F7-AE8E-ADE315778D1C}">
      <dgm:prSet/>
      <dgm:spPr/>
      <dgm:t>
        <a:bodyPr/>
        <a:lstStyle/>
        <a:p>
          <a:endParaRPr lang="en-US"/>
        </a:p>
      </dgm:t>
    </dgm:pt>
    <dgm:pt modelId="{8DCF60BB-32FE-42DF-AFCC-359D627F690B}" type="sibTrans" cxnId="{0B528AA5-041A-45F7-AE8E-ADE315778D1C}">
      <dgm:prSet/>
      <dgm:spPr/>
      <dgm:t>
        <a:bodyPr/>
        <a:lstStyle/>
        <a:p>
          <a:endParaRPr lang="en-US"/>
        </a:p>
      </dgm:t>
    </dgm:pt>
    <dgm:pt modelId="{E01CC781-FA74-401F-B46B-64F57A0BFA56}">
      <dgm:prSet/>
      <dgm:spPr/>
      <dgm:t>
        <a:bodyPr/>
        <a:lstStyle/>
        <a:p>
          <a:r>
            <a:rPr lang="nb-NO" i="1"/>
            <a:t>Beskytte det som er oppnådd heller enn å tenke nytt og radikalt</a:t>
          </a:r>
          <a:endParaRPr lang="en-US"/>
        </a:p>
      </dgm:t>
    </dgm:pt>
    <dgm:pt modelId="{9F382446-EE39-45F8-ABA1-98A6FF125B9C}" type="parTrans" cxnId="{ED3B80D1-7483-4C91-89B6-CE55964EFC2F}">
      <dgm:prSet/>
      <dgm:spPr/>
      <dgm:t>
        <a:bodyPr/>
        <a:lstStyle/>
        <a:p>
          <a:endParaRPr lang="en-US"/>
        </a:p>
      </dgm:t>
    </dgm:pt>
    <dgm:pt modelId="{FAA12F7E-A2BE-4183-93E0-833A740606EC}" type="sibTrans" cxnId="{ED3B80D1-7483-4C91-89B6-CE55964EFC2F}">
      <dgm:prSet/>
      <dgm:spPr/>
      <dgm:t>
        <a:bodyPr/>
        <a:lstStyle/>
        <a:p>
          <a:endParaRPr lang="en-US"/>
        </a:p>
      </dgm:t>
    </dgm:pt>
    <dgm:pt modelId="{9272413E-07D7-42D0-A421-862996F0C49E}">
      <dgm:prSet/>
      <dgm:spPr/>
      <dgm:t>
        <a:bodyPr/>
        <a:lstStyle/>
        <a:p>
          <a:r>
            <a:rPr lang="nb-NO"/>
            <a:t>Økende polarisering</a:t>
          </a:r>
          <a:endParaRPr lang="en-US"/>
        </a:p>
      </dgm:t>
    </dgm:pt>
    <dgm:pt modelId="{088ED0F2-55FA-4645-8B45-9E555ABCFF94}" type="parTrans" cxnId="{F74F0F62-CCCE-4156-8D34-18622697149F}">
      <dgm:prSet/>
      <dgm:spPr/>
      <dgm:t>
        <a:bodyPr/>
        <a:lstStyle/>
        <a:p>
          <a:endParaRPr lang="en-US"/>
        </a:p>
      </dgm:t>
    </dgm:pt>
    <dgm:pt modelId="{BCDB7721-4226-4290-A9AD-6260BA23ECCD}" type="sibTrans" cxnId="{F74F0F62-CCCE-4156-8D34-18622697149F}">
      <dgm:prSet/>
      <dgm:spPr/>
      <dgm:t>
        <a:bodyPr/>
        <a:lstStyle/>
        <a:p>
          <a:endParaRPr lang="en-US"/>
        </a:p>
      </dgm:t>
    </dgm:pt>
    <dgm:pt modelId="{8C20974F-331E-4B0C-8366-864E1F1E2500}">
      <dgm:prSet/>
      <dgm:spPr/>
      <dgm:t>
        <a:bodyPr/>
        <a:lstStyle/>
        <a:p>
          <a:r>
            <a:rPr lang="nb-NO" i="1"/>
            <a:t>Politisering av termer som ‘</a:t>
          </a:r>
          <a:r>
            <a:rPr lang="nb-NO" i="1" err="1"/>
            <a:t>gender</a:t>
          </a:r>
          <a:r>
            <a:rPr lang="nb-NO" i="1"/>
            <a:t>’ og ‘</a:t>
          </a:r>
          <a:r>
            <a:rPr lang="nb-NO" i="1" err="1"/>
            <a:t>woman</a:t>
          </a:r>
          <a:r>
            <a:rPr lang="nb-NO" i="1"/>
            <a:t>’</a:t>
          </a:r>
          <a:endParaRPr lang="en-US"/>
        </a:p>
      </dgm:t>
    </dgm:pt>
    <dgm:pt modelId="{2E4A7890-A528-4B98-9D7C-E0386A66F553}" type="parTrans" cxnId="{DC55E2A9-26F2-4677-9F18-C94BFE49A9FC}">
      <dgm:prSet/>
      <dgm:spPr/>
      <dgm:t>
        <a:bodyPr/>
        <a:lstStyle/>
        <a:p>
          <a:endParaRPr lang="en-US"/>
        </a:p>
      </dgm:t>
    </dgm:pt>
    <dgm:pt modelId="{66992D1A-4871-49ED-A233-7072D5E61CFE}" type="sibTrans" cxnId="{DC55E2A9-26F2-4677-9F18-C94BFE49A9FC}">
      <dgm:prSet/>
      <dgm:spPr/>
      <dgm:t>
        <a:bodyPr/>
        <a:lstStyle/>
        <a:p>
          <a:endParaRPr lang="en-US"/>
        </a:p>
      </dgm:t>
    </dgm:pt>
    <dgm:pt modelId="{93AD971C-D1E7-4D75-AD46-88F53575BED9}">
      <dgm:prSet/>
      <dgm:spPr/>
      <dgm:t>
        <a:bodyPr/>
        <a:lstStyle/>
        <a:p>
          <a:r>
            <a:rPr lang="nb-NO"/>
            <a:t>Økende militarisering og geopolitiske spenninger</a:t>
          </a:r>
          <a:endParaRPr lang="en-US"/>
        </a:p>
      </dgm:t>
    </dgm:pt>
    <dgm:pt modelId="{DF0C681A-5CF3-4317-8E9D-607E0BC4EC75}" type="parTrans" cxnId="{DD6DA2FB-68C9-4221-B419-63E5DD16D98D}">
      <dgm:prSet/>
      <dgm:spPr/>
      <dgm:t>
        <a:bodyPr/>
        <a:lstStyle/>
        <a:p>
          <a:endParaRPr lang="en-US"/>
        </a:p>
      </dgm:t>
    </dgm:pt>
    <dgm:pt modelId="{B1662D97-F0E4-4405-821E-09EE14D5DC9D}" type="sibTrans" cxnId="{DD6DA2FB-68C9-4221-B419-63E5DD16D98D}">
      <dgm:prSet/>
      <dgm:spPr/>
      <dgm:t>
        <a:bodyPr/>
        <a:lstStyle/>
        <a:p>
          <a:endParaRPr lang="en-US"/>
        </a:p>
      </dgm:t>
    </dgm:pt>
    <dgm:pt modelId="{DE0DB33F-A155-4FDC-97B8-C36917333120}">
      <dgm:prSet/>
      <dgm:spPr/>
      <dgm:t>
        <a:bodyPr/>
        <a:lstStyle/>
        <a:p>
          <a:r>
            <a:rPr lang="nb-NO" i="1"/>
            <a:t>Omdisponering av verdens ressurser – ny rekord i militærutgifter i 2024 (USD 2.7 billioner)</a:t>
          </a:r>
          <a:endParaRPr lang="en-US"/>
        </a:p>
      </dgm:t>
    </dgm:pt>
    <dgm:pt modelId="{930F426A-8C47-4F74-9804-8169CC8BF096}" type="parTrans" cxnId="{A2EA7202-FB72-4401-B0DB-47A5D47EA510}">
      <dgm:prSet/>
      <dgm:spPr/>
      <dgm:t>
        <a:bodyPr/>
        <a:lstStyle/>
        <a:p>
          <a:endParaRPr lang="en-US"/>
        </a:p>
      </dgm:t>
    </dgm:pt>
    <dgm:pt modelId="{214157B4-8527-4AF0-BB35-361D45D31A6E}" type="sibTrans" cxnId="{A2EA7202-FB72-4401-B0DB-47A5D47EA510}">
      <dgm:prSet/>
      <dgm:spPr/>
      <dgm:t>
        <a:bodyPr/>
        <a:lstStyle/>
        <a:p>
          <a:endParaRPr lang="en-US"/>
        </a:p>
      </dgm:t>
    </dgm:pt>
    <dgm:pt modelId="{7E3DEF37-0AC4-44EE-B0F2-022CA6321A04}">
      <dgm:prSet/>
      <dgm:spPr/>
      <dgm:t>
        <a:bodyPr/>
        <a:lstStyle/>
        <a:p>
          <a:r>
            <a:rPr lang="nb-NO"/>
            <a:t>Kutt i finansiering til bistand</a:t>
          </a:r>
          <a:endParaRPr lang="en-US"/>
        </a:p>
      </dgm:t>
    </dgm:pt>
    <dgm:pt modelId="{3993AE73-047A-4E4F-8678-87742F15E49D}" type="parTrans" cxnId="{7D95C8B7-41AD-4759-9D4E-74FF115641C0}">
      <dgm:prSet/>
      <dgm:spPr/>
      <dgm:t>
        <a:bodyPr/>
        <a:lstStyle/>
        <a:p>
          <a:endParaRPr lang="en-US"/>
        </a:p>
      </dgm:t>
    </dgm:pt>
    <dgm:pt modelId="{2C4BAFB8-CC19-4DCF-94B0-8D4357398BB3}" type="sibTrans" cxnId="{7D95C8B7-41AD-4759-9D4E-74FF115641C0}">
      <dgm:prSet/>
      <dgm:spPr/>
      <dgm:t>
        <a:bodyPr/>
        <a:lstStyle/>
        <a:p>
          <a:endParaRPr lang="en-US"/>
        </a:p>
      </dgm:t>
    </dgm:pt>
    <dgm:pt modelId="{1AB89B9B-2D1A-4720-8CBB-CFFEDF5DE94A}">
      <dgm:prSet/>
      <dgm:spPr/>
      <dgm:t>
        <a:bodyPr/>
        <a:lstStyle/>
        <a:p>
          <a:r>
            <a:rPr lang="nb-NO" i="1"/>
            <a:t>USAs kutt er særlig dramatisk – både bilateral og multilateral </a:t>
          </a:r>
          <a:endParaRPr lang="en-US"/>
        </a:p>
      </dgm:t>
    </dgm:pt>
    <dgm:pt modelId="{D902D067-3365-4F57-BCC4-AAB9688E3833}" type="parTrans" cxnId="{175230D2-5F48-4189-97F0-FAAFE1774CD1}">
      <dgm:prSet/>
      <dgm:spPr/>
      <dgm:t>
        <a:bodyPr/>
        <a:lstStyle/>
        <a:p>
          <a:endParaRPr lang="en-US"/>
        </a:p>
      </dgm:t>
    </dgm:pt>
    <dgm:pt modelId="{86A0E67A-48B4-4F0B-B6AD-EFE6238A436A}" type="sibTrans" cxnId="{175230D2-5F48-4189-97F0-FAAFE1774CD1}">
      <dgm:prSet/>
      <dgm:spPr/>
      <dgm:t>
        <a:bodyPr/>
        <a:lstStyle/>
        <a:p>
          <a:endParaRPr lang="en-US"/>
        </a:p>
      </dgm:t>
    </dgm:pt>
    <dgm:pt modelId="{F3258309-D96B-4B23-B64E-2D6AF02D2394}">
      <dgm:prSet/>
      <dgm:spPr/>
      <dgm:t>
        <a:bodyPr/>
        <a:lstStyle/>
        <a:p>
          <a:r>
            <a:rPr lang="nb-NO"/>
            <a:t>Smalere handlingsrom for sivilsamfunnsorganisasjoner</a:t>
          </a:r>
          <a:endParaRPr lang="en-US"/>
        </a:p>
      </dgm:t>
    </dgm:pt>
    <dgm:pt modelId="{C3E4DD13-E1B9-472E-B178-3519CBB077B1}" type="parTrans" cxnId="{134A7D78-4B04-45BD-8FF2-C4D3361E7AB2}">
      <dgm:prSet/>
      <dgm:spPr/>
      <dgm:t>
        <a:bodyPr/>
        <a:lstStyle/>
        <a:p>
          <a:endParaRPr lang="en-US"/>
        </a:p>
      </dgm:t>
    </dgm:pt>
    <dgm:pt modelId="{7795A3AD-2C17-4171-B0B4-FD0EB71A41B4}" type="sibTrans" cxnId="{134A7D78-4B04-45BD-8FF2-C4D3361E7AB2}">
      <dgm:prSet/>
      <dgm:spPr/>
      <dgm:t>
        <a:bodyPr/>
        <a:lstStyle/>
        <a:p>
          <a:endParaRPr lang="en-US"/>
        </a:p>
      </dgm:t>
    </dgm:pt>
    <dgm:pt modelId="{6958DD4F-216E-426E-959C-90C980D947E3}">
      <dgm:prSet/>
      <dgm:spPr/>
      <dgm:t>
        <a:bodyPr/>
        <a:lstStyle/>
        <a:p>
          <a:r>
            <a:rPr lang="nb-NO" i="1"/>
            <a:t>Særlig kvinneorganisasjoner </a:t>
          </a:r>
          <a:endParaRPr lang="en-US"/>
        </a:p>
      </dgm:t>
    </dgm:pt>
    <dgm:pt modelId="{7D7E01B8-E9CD-49F8-95BA-CD68FB4ED70D}" type="parTrans" cxnId="{E0B1F9C4-C921-4B23-A940-80423A9A4236}">
      <dgm:prSet/>
      <dgm:spPr/>
      <dgm:t>
        <a:bodyPr/>
        <a:lstStyle/>
        <a:p>
          <a:endParaRPr lang="en-US"/>
        </a:p>
      </dgm:t>
    </dgm:pt>
    <dgm:pt modelId="{1217A537-CC73-42E9-A5F1-8D5780A1104F}" type="sibTrans" cxnId="{E0B1F9C4-C921-4B23-A940-80423A9A4236}">
      <dgm:prSet/>
      <dgm:spPr/>
      <dgm:t>
        <a:bodyPr/>
        <a:lstStyle/>
        <a:p>
          <a:endParaRPr lang="en-US"/>
        </a:p>
      </dgm:t>
    </dgm:pt>
    <dgm:pt modelId="{80F3F781-DC41-4E98-8D3E-A331E7F7E2FE}" type="pres">
      <dgm:prSet presAssocID="{93B7F36B-7FC7-4501-963A-6C76D765C2D7}" presName="Name0" presStyleCnt="0">
        <dgm:presLayoutVars>
          <dgm:dir/>
          <dgm:animLvl val="lvl"/>
          <dgm:resizeHandles val="exact"/>
        </dgm:presLayoutVars>
      </dgm:prSet>
      <dgm:spPr/>
    </dgm:pt>
    <dgm:pt modelId="{AF238A60-E9C8-49D8-B30C-04059EA3BADB}" type="pres">
      <dgm:prSet presAssocID="{7A48CCE8-8EE0-4459-B073-51A2A15BBD79}" presName="linNode" presStyleCnt="0"/>
      <dgm:spPr/>
    </dgm:pt>
    <dgm:pt modelId="{0D4D6EC9-3442-4DA9-B495-B4CA8C128DAF}" type="pres">
      <dgm:prSet presAssocID="{7A48CCE8-8EE0-4459-B073-51A2A15BBD79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4EA39B6-8EED-413A-91EE-A9A1C3776445}" type="pres">
      <dgm:prSet presAssocID="{7A48CCE8-8EE0-4459-B073-51A2A15BBD79}" presName="descendantText" presStyleLbl="alignAccFollowNode1" presStyleIdx="0" presStyleCnt="6">
        <dgm:presLayoutVars>
          <dgm:bulletEnabled val="1"/>
        </dgm:presLayoutVars>
      </dgm:prSet>
      <dgm:spPr/>
    </dgm:pt>
    <dgm:pt modelId="{F6AE81EC-37D2-4996-A0F1-A15FCF57B780}" type="pres">
      <dgm:prSet presAssocID="{F43FA70E-2BE0-4F9F-8CEB-6938CF7BBAC6}" presName="sp" presStyleCnt="0"/>
      <dgm:spPr/>
    </dgm:pt>
    <dgm:pt modelId="{665A7C8E-AAA2-494C-B5A3-C3970084EA21}" type="pres">
      <dgm:prSet presAssocID="{0D1C273C-19BD-43F4-B059-DA72DE9686A1}" presName="linNode" presStyleCnt="0"/>
      <dgm:spPr/>
    </dgm:pt>
    <dgm:pt modelId="{00E5731B-136E-4AC3-8BA8-ED990490690A}" type="pres">
      <dgm:prSet presAssocID="{0D1C273C-19BD-43F4-B059-DA72DE9686A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3FD390B-12A1-4644-B9A9-B3315A511363}" type="pres">
      <dgm:prSet presAssocID="{0D1C273C-19BD-43F4-B059-DA72DE9686A1}" presName="descendantText" presStyleLbl="alignAccFollowNode1" presStyleIdx="1" presStyleCnt="6">
        <dgm:presLayoutVars>
          <dgm:bulletEnabled val="1"/>
        </dgm:presLayoutVars>
      </dgm:prSet>
      <dgm:spPr/>
    </dgm:pt>
    <dgm:pt modelId="{C586AEDE-DC72-46B5-8345-9733B56D99D6}" type="pres">
      <dgm:prSet presAssocID="{8DCF60BB-32FE-42DF-AFCC-359D627F690B}" presName="sp" presStyleCnt="0"/>
      <dgm:spPr/>
    </dgm:pt>
    <dgm:pt modelId="{06992B68-367B-4A13-B1C8-C8612353C2DF}" type="pres">
      <dgm:prSet presAssocID="{9272413E-07D7-42D0-A421-862996F0C49E}" presName="linNode" presStyleCnt="0"/>
      <dgm:spPr/>
    </dgm:pt>
    <dgm:pt modelId="{B8BCD4BC-D3DB-485A-BCBC-7AD71EEAC8CB}" type="pres">
      <dgm:prSet presAssocID="{9272413E-07D7-42D0-A421-862996F0C49E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F24BFCF-9184-4ECA-A0A3-1EEA1E9CC1AD}" type="pres">
      <dgm:prSet presAssocID="{9272413E-07D7-42D0-A421-862996F0C49E}" presName="descendantText" presStyleLbl="alignAccFollowNode1" presStyleIdx="2" presStyleCnt="6">
        <dgm:presLayoutVars>
          <dgm:bulletEnabled val="1"/>
        </dgm:presLayoutVars>
      </dgm:prSet>
      <dgm:spPr/>
    </dgm:pt>
    <dgm:pt modelId="{BDD4E644-6E3D-4C06-AB4C-02EAE778A878}" type="pres">
      <dgm:prSet presAssocID="{BCDB7721-4226-4290-A9AD-6260BA23ECCD}" presName="sp" presStyleCnt="0"/>
      <dgm:spPr/>
    </dgm:pt>
    <dgm:pt modelId="{B0D98198-895B-46B2-9AA3-F052A98CE7E8}" type="pres">
      <dgm:prSet presAssocID="{93AD971C-D1E7-4D75-AD46-88F53575BED9}" presName="linNode" presStyleCnt="0"/>
      <dgm:spPr/>
    </dgm:pt>
    <dgm:pt modelId="{89A6BB0B-FD7A-48E8-899D-12759849E76E}" type="pres">
      <dgm:prSet presAssocID="{93AD971C-D1E7-4D75-AD46-88F53575BED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31CCCCB-806A-44A9-8C20-77A7FF967F37}" type="pres">
      <dgm:prSet presAssocID="{93AD971C-D1E7-4D75-AD46-88F53575BED9}" presName="descendantText" presStyleLbl="alignAccFollowNode1" presStyleIdx="3" presStyleCnt="6">
        <dgm:presLayoutVars>
          <dgm:bulletEnabled val="1"/>
        </dgm:presLayoutVars>
      </dgm:prSet>
      <dgm:spPr/>
    </dgm:pt>
    <dgm:pt modelId="{A7290055-35A2-4E56-AD93-BF46D9EA5871}" type="pres">
      <dgm:prSet presAssocID="{B1662D97-F0E4-4405-821E-09EE14D5DC9D}" presName="sp" presStyleCnt="0"/>
      <dgm:spPr/>
    </dgm:pt>
    <dgm:pt modelId="{389BA044-F075-40F5-8222-DA7131C5290B}" type="pres">
      <dgm:prSet presAssocID="{7E3DEF37-0AC4-44EE-B0F2-022CA6321A04}" presName="linNode" presStyleCnt="0"/>
      <dgm:spPr/>
    </dgm:pt>
    <dgm:pt modelId="{01820E40-2817-4B09-A164-1EC1934561A3}" type="pres">
      <dgm:prSet presAssocID="{7E3DEF37-0AC4-44EE-B0F2-022CA6321A04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75F8B1F0-354E-45DA-8F0D-07577525CE21}" type="pres">
      <dgm:prSet presAssocID="{7E3DEF37-0AC4-44EE-B0F2-022CA6321A04}" presName="descendantText" presStyleLbl="alignAccFollowNode1" presStyleIdx="4" presStyleCnt="6">
        <dgm:presLayoutVars>
          <dgm:bulletEnabled val="1"/>
        </dgm:presLayoutVars>
      </dgm:prSet>
      <dgm:spPr/>
    </dgm:pt>
    <dgm:pt modelId="{6469D7B2-8EF9-4045-8F3A-592F82234522}" type="pres">
      <dgm:prSet presAssocID="{2C4BAFB8-CC19-4DCF-94B0-8D4357398BB3}" presName="sp" presStyleCnt="0"/>
      <dgm:spPr/>
    </dgm:pt>
    <dgm:pt modelId="{BAD3EF9B-7ED0-4B20-B2BD-6E6B42D9940B}" type="pres">
      <dgm:prSet presAssocID="{F3258309-D96B-4B23-B64E-2D6AF02D2394}" presName="linNode" presStyleCnt="0"/>
      <dgm:spPr/>
    </dgm:pt>
    <dgm:pt modelId="{B77F7B77-2BC9-4DB2-A423-11CE13E05E8C}" type="pres">
      <dgm:prSet presAssocID="{F3258309-D96B-4B23-B64E-2D6AF02D2394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D3FF5318-9CD1-43CA-8286-15AABBC77B5E}" type="pres">
      <dgm:prSet presAssocID="{F3258309-D96B-4B23-B64E-2D6AF02D2394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A2EA7202-FB72-4401-B0DB-47A5D47EA510}" srcId="{93AD971C-D1E7-4D75-AD46-88F53575BED9}" destId="{DE0DB33F-A155-4FDC-97B8-C36917333120}" srcOrd="0" destOrd="0" parTransId="{930F426A-8C47-4F74-9804-8169CC8BF096}" sibTransId="{214157B4-8527-4AF0-BB35-361D45D31A6E}"/>
    <dgm:cxn modelId="{BCD6B417-B31B-4FB2-A68C-95063EE78A3B}" type="presOf" srcId="{8C20974F-331E-4B0C-8366-864E1F1E2500}" destId="{DF24BFCF-9184-4ECA-A0A3-1EEA1E9CC1AD}" srcOrd="0" destOrd="0" presId="urn:microsoft.com/office/officeart/2005/8/layout/vList5"/>
    <dgm:cxn modelId="{36DA0525-BBBC-49BF-A10B-D1B2330415EB}" srcId="{7A48CCE8-8EE0-4459-B073-51A2A15BBD79}" destId="{B84DC876-BA54-4848-9586-94454569E3E6}" srcOrd="0" destOrd="0" parTransId="{A01D1A0A-76A7-4F3F-BA96-C58BA9AAD8CF}" sibTransId="{D8474583-534B-4FE7-A9AB-307C168B7B91}"/>
    <dgm:cxn modelId="{FB5D4E28-CE9C-40AF-9649-E45B423F426E}" type="presOf" srcId="{0D1C273C-19BD-43F4-B059-DA72DE9686A1}" destId="{00E5731B-136E-4AC3-8BA8-ED990490690A}" srcOrd="0" destOrd="0" presId="urn:microsoft.com/office/officeart/2005/8/layout/vList5"/>
    <dgm:cxn modelId="{A35CF341-DCFC-4ACB-9729-786F8F91C8BB}" type="presOf" srcId="{F3258309-D96B-4B23-B64E-2D6AF02D2394}" destId="{B77F7B77-2BC9-4DB2-A423-11CE13E05E8C}" srcOrd="0" destOrd="0" presId="urn:microsoft.com/office/officeart/2005/8/layout/vList5"/>
    <dgm:cxn modelId="{F74F0F62-CCCE-4156-8D34-18622697149F}" srcId="{93B7F36B-7FC7-4501-963A-6C76D765C2D7}" destId="{9272413E-07D7-42D0-A421-862996F0C49E}" srcOrd="2" destOrd="0" parTransId="{088ED0F2-55FA-4645-8B45-9E555ABCFF94}" sibTransId="{BCDB7721-4226-4290-A9AD-6260BA23ECCD}"/>
    <dgm:cxn modelId="{E39C7F64-4A85-49F9-BD7D-387585BD65D2}" type="presOf" srcId="{9272413E-07D7-42D0-A421-862996F0C49E}" destId="{B8BCD4BC-D3DB-485A-BCBC-7AD71EEAC8CB}" srcOrd="0" destOrd="0" presId="urn:microsoft.com/office/officeart/2005/8/layout/vList5"/>
    <dgm:cxn modelId="{86AF826C-CD86-4DF0-9F84-5B33DA2D28DA}" type="presOf" srcId="{B209089B-F82F-4A84-8EC1-28024E443C96}" destId="{A4EA39B6-8EED-413A-91EE-A9A1C3776445}" srcOrd="0" destOrd="1" presId="urn:microsoft.com/office/officeart/2005/8/layout/vList5"/>
    <dgm:cxn modelId="{C66EFA4C-BB0D-4CB8-81BD-40BE10A35F9B}" type="presOf" srcId="{93B7F36B-7FC7-4501-963A-6C76D765C2D7}" destId="{80F3F781-DC41-4E98-8D3E-A331E7F7E2FE}" srcOrd="0" destOrd="0" presId="urn:microsoft.com/office/officeart/2005/8/layout/vList5"/>
    <dgm:cxn modelId="{9DFB746D-BE73-4009-BCBC-6A3112B5CF37}" type="presOf" srcId="{DE0DB33F-A155-4FDC-97B8-C36917333120}" destId="{731CCCCB-806A-44A9-8C20-77A7FF967F37}" srcOrd="0" destOrd="0" presId="urn:microsoft.com/office/officeart/2005/8/layout/vList5"/>
    <dgm:cxn modelId="{A5C7DF6D-8638-4D64-8DD2-57D2F7B8FB9A}" srcId="{7A48CCE8-8EE0-4459-B073-51A2A15BBD79}" destId="{B209089B-F82F-4A84-8EC1-28024E443C96}" srcOrd="1" destOrd="0" parTransId="{186ECBE4-4FCC-4921-A95B-72CA5A8B1049}" sibTransId="{4D435F78-CD4C-4D28-9600-9872469B6B02}"/>
    <dgm:cxn modelId="{F4C73072-26AF-4D83-9751-2BE66A2220F0}" type="presOf" srcId="{7A48CCE8-8EE0-4459-B073-51A2A15BBD79}" destId="{0D4D6EC9-3442-4DA9-B495-B4CA8C128DAF}" srcOrd="0" destOrd="0" presId="urn:microsoft.com/office/officeart/2005/8/layout/vList5"/>
    <dgm:cxn modelId="{5B2BAC72-B104-4B92-99E8-1680A00E5D29}" type="presOf" srcId="{1AB89B9B-2D1A-4720-8CBB-CFFEDF5DE94A}" destId="{75F8B1F0-354E-45DA-8F0D-07577525CE21}" srcOrd="0" destOrd="0" presId="urn:microsoft.com/office/officeart/2005/8/layout/vList5"/>
    <dgm:cxn modelId="{FC6CDA54-2AB3-4E88-A381-8EC4552E9B5A}" type="presOf" srcId="{93AD971C-D1E7-4D75-AD46-88F53575BED9}" destId="{89A6BB0B-FD7A-48E8-899D-12759849E76E}" srcOrd="0" destOrd="0" presId="urn:microsoft.com/office/officeart/2005/8/layout/vList5"/>
    <dgm:cxn modelId="{134A7D78-4B04-45BD-8FF2-C4D3361E7AB2}" srcId="{93B7F36B-7FC7-4501-963A-6C76D765C2D7}" destId="{F3258309-D96B-4B23-B64E-2D6AF02D2394}" srcOrd="5" destOrd="0" parTransId="{C3E4DD13-E1B9-472E-B178-3519CBB077B1}" sibTransId="{7795A3AD-2C17-4171-B0B4-FD0EB71A41B4}"/>
    <dgm:cxn modelId="{4A4AF99B-66AE-4D1D-98F6-A9096FDBEB27}" type="presOf" srcId="{7E3DEF37-0AC4-44EE-B0F2-022CA6321A04}" destId="{01820E40-2817-4B09-A164-1EC1934561A3}" srcOrd="0" destOrd="0" presId="urn:microsoft.com/office/officeart/2005/8/layout/vList5"/>
    <dgm:cxn modelId="{0B528AA5-041A-45F7-AE8E-ADE315778D1C}" srcId="{93B7F36B-7FC7-4501-963A-6C76D765C2D7}" destId="{0D1C273C-19BD-43F4-B059-DA72DE9686A1}" srcOrd="1" destOrd="0" parTransId="{82CC5829-8174-4CC9-8839-DBE0C0D5E064}" sibTransId="{8DCF60BB-32FE-42DF-AFCC-359D627F690B}"/>
    <dgm:cxn modelId="{DC55E2A9-26F2-4677-9F18-C94BFE49A9FC}" srcId="{9272413E-07D7-42D0-A421-862996F0C49E}" destId="{8C20974F-331E-4B0C-8366-864E1F1E2500}" srcOrd="0" destOrd="0" parTransId="{2E4A7890-A528-4B98-9D7C-E0386A66F553}" sibTransId="{66992D1A-4871-49ED-A233-7072D5E61CFE}"/>
    <dgm:cxn modelId="{7D95C8B7-41AD-4759-9D4E-74FF115641C0}" srcId="{93B7F36B-7FC7-4501-963A-6C76D765C2D7}" destId="{7E3DEF37-0AC4-44EE-B0F2-022CA6321A04}" srcOrd="4" destOrd="0" parTransId="{3993AE73-047A-4E4F-8678-87742F15E49D}" sibTransId="{2C4BAFB8-CC19-4DCF-94B0-8D4357398BB3}"/>
    <dgm:cxn modelId="{040281B8-1282-4750-8C94-E59DF2F3B7EA}" type="presOf" srcId="{E01CC781-FA74-401F-B46B-64F57A0BFA56}" destId="{B3FD390B-12A1-4644-B9A9-B3315A511363}" srcOrd="0" destOrd="0" presId="urn:microsoft.com/office/officeart/2005/8/layout/vList5"/>
    <dgm:cxn modelId="{E0B1F9C4-C921-4B23-A940-80423A9A4236}" srcId="{F3258309-D96B-4B23-B64E-2D6AF02D2394}" destId="{6958DD4F-216E-426E-959C-90C980D947E3}" srcOrd="0" destOrd="0" parTransId="{7D7E01B8-E9CD-49F8-95BA-CD68FB4ED70D}" sibTransId="{1217A537-CC73-42E9-A5F1-8D5780A1104F}"/>
    <dgm:cxn modelId="{202484C7-EB5C-4B45-8787-E5094C5F8C40}" srcId="{93B7F36B-7FC7-4501-963A-6C76D765C2D7}" destId="{7A48CCE8-8EE0-4459-B073-51A2A15BBD79}" srcOrd="0" destOrd="0" parTransId="{6906D487-79A9-4AA0-9744-A9ECC2A92210}" sibTransId="{F43FA70E-2BE0-4F9F-8CEB-6938CF7BBAC6}"/>
    <dgm:cxn modelId="{ED3B80D1-7483-4C91-89B6-CE55964EFC2F}" srcId="{0D1C273C-19BD-43F4-B059-DA72DE9686A1}" destId="{E01CC781-FA74-401F-B46B-64F57A0BFA56}" srcOrd="0" destOrd="0" parTransId="{9F382446-EE39-45F8-ABA1-98A6FF125B9C}" sibTransId="{FAA12F7E-A2BE-4183-93E0-833A740606EC}"/>
    <dgm:cxn modelId="{175230D2-5F48-4189-97F0-FAAFE1774CD1}" srcId="{7E3DEF37-0AC4-44EE-B0F2-022CA6321A04}" destId="{1AB89B9B-2D1A-4720-8CBB-CFFEDF5DE94A}" srcOrd="0" destOrd="0" parTransId="{D902D067-3365-4F57-BCC4-AAB9688E3833}" sibTransId="{86A0E67A-48B4-4F0B-B6AD-EFE6238A436A}"/>
    <dgm:cxn modelId="{C328F5DC-7C7B-4EDD-9377-99287DDA4F1D}" type="presOf" srcId="{B84DC876-BA54-4848-9586-94454569E3E6}" destId="{A4EA39B6-8EED-413A-91EE-A9A1C3776445}" srcOrd="0" destOrd="0" presId="urn:microsoft.com/office/officeart/2005/8/layout/vList5"/>
    <dgm:cxn modelId="{C69FE8F1-E231-4C32-A49B-A572C755BD4B}" type="presOf" srcId="{6958DD4F-216E-426E-959C-90C980D947E3}" destId="{D3FF5318-9CD1-43CA-8286-15AABBC77B5E}" srcOrd="0" destOrd="0" presId="urn:microsoft.com/office/officeart/2005/8/layout/vList5"/>
    <dgm:cxn modelId="{DD6DA2FB-68C9-4221-B419-63E5DD16D98D}" srcId="{93B7F36B-7FC7-4501-963A-6C76D765C2D7}" destId="{93AD971C-D1E7-4D75-AD46-88F53575BED9}" srcOrd="3" destOrd="0" parTransId="{DF0C681A-5CF3-4317-8E9D-607E0BC4EC75}" sibTransId="{B1662D97-F0E4-4405-821E-09EE14D5DC9D}"/>
    <dgm:cxn modelId="{B9477595-0F99-408C-916C-397E998BB3EC}" type="presParOf" srcId="{80F3F781-DC41-4E98-8D3E-A331E7F7E2FE}" destId="{AF238A60-E9C8-49D8-B30C-04059EA3BADB}" srcOrd="0" destOrd="0" presId="urn:microsoft.com/office/officeart/2005/8/layout/vList5"/>
    <dgm:cxn modelId="{70CEB5B2-542F-456D-8660-555BB6450D30}" type="presParOf" srcId="{AF238A60-E9C8-49D8-B30C-04059EA3BADB}" destId="{0D4D6EC9-3442-4DA9-B495-B4CA8C128DAF}" srcOrd="0" destOrd="0" presId="urn:microsoft.com/office/officeart/2005/8/layout/vList5"/>
    <dgm:cxn modelId="{C86093C2-7A86-44EF-A1E1-84B0B42D19A0}" type="presParOf" srcId="{AF238A60-E9C8-49D8-B30C-04059EA3BADB}" destId="{A4EA39B6-8EED-413A-91EE-A9A1C3776445}" srcOrd="1" destOrd="0" presId="urn:microsoft.com/office/officeart/2005/8/layout/vList5"/>
    <dgm:cxn modelId="{A701613A-659B-4225-ADB1-24DF61CEFE09}" type="presParOf" srcId="{80F3F781-DC41-4E98-8D3E-A331E7F7E2FE}" destId="{F6AE81EC-37D2-4996-A0F1-A15FCF57B780}" srcOrd="1" destOrd="0" presId="urn:microsoft.com/office/officeart/2005/8/layout/vList5"/>
    <dgm:cxn modelId="{8A77589B-B2F8-4851-B6F2-120D8EA7D33A}" type="presParOf" srcId="{80F3F781-DC41-4E98-8D3E-A331E7F7E2FE}" destId="{665A7C8E-AAA2-494C-B5A3-C3970084EA21}" srcOrd="2" destOrd="0" presId="urn:microsoft.com/office/officeart/2005/8/layout/vList5"/>
    <dgm:cxn modelId="{FC3EAA73-00E6-4A36-AFC5-7AA1E44E2C1C}" type="presParOf" srcId="{665A7C8E-AAA2-494C-B5A3-C3970084EA21}" destId="{00E5731B-136E-4AC3-8BA8-ED990490690A}" srcOrd="0" destOrd="0" presId="urn:microsoft.com/office/officeart/2005/8/layout/vList5"/>
    <dgm:cxn modelId="{F07822B8-0BDE-4E9E-8C3F-102A126DFF71}" type="presParOf" srcId="{665A7C8E-AAA2-494C-B5A3-C3970084EA21}" destId="{B3FD390B-12A1-4644-B9A9-B3315A511363}" srcOrd="1" destOrd="0" presId="urn:microsoft.com/office/officeart/2005/8/layout/vList5"/>
    <dgm:cxn modelId="{922D3D20-7DBD-4B41-9053-03EB4F94A46E}" type="presParOf" srcId="{80F3F781-DC41-4E98-8D3E-A331E7F7E2FE}" destId="{C586AEDE-DC72-46B5-8345-9733B56D99D6}" srcOrd="3" destOrd="0" presId="urn:microsoft.com/office/officeart/2005/8/layout/vList5"/>
    <dgm:cxn modelId="{1D34723C-248D-4028-A560-044B56E85558}" type="presParOf" srcId="{80F3F781-DC41-4E98-8D3E-A331E7F7E2FE}" destId="{06992B68-367B-4A13-B1C8-C8612353C2DF}" srcOrd="4" destOrd="0" presId="urn:microsoft.com/office/officeart/2005/8/layout/vList5"/>
    <dgm:cxn modelId="{A030BE9F-6574-40F1-8172-080DA99F02D8}" type="presParOf" srcId="{06992B68-367B-4A13-B1C8-C8612353C2DF}" destId="{B8BCD4BC-D3DB-485A-BCBC-7AD71EEAC8CB}" srcOrd="0" destOrd="0" presId="urn:microsoft.com/office/officeart/2005/8/layout/vList5"/>
    <dgm:cxn modelId="{7B193E9D-5B36-4731-BC7F-A906184893E9}" type="presParOf" srcId="{06992B68-367B-4A13-B1C8-C8612353C2DF}" destId="{DF24BFCF-9184-4ECA-A0A3-1EEA1E9CC1AD}" srcOrd="1" destOrd="0" presId="urn:microsoft.com/office/officeart/2005/8/layout/vList5"/>
    <dgm:cxn modelId="{E163C39F-A867-41D4-88F7-ADA32973A175}" type="presParOf" srcId="{80F3F781-DC41-4E98-8D3E-A331E7F7E2FE}" destId="{BDD4E644-6E3D-4C06-AB4C-02EAE778A878}" srcOrd="5" destOrd="0" presId="urn:microsoft.com/office/officeart/2005/8/layout/vList5"/>
    <dgm:cxn modelId="{7717CF63-6310-4883-84D6-9DC1C77F1180}" type="presParOf" srcId="{80F3F781-DC41-4E98-8D3E-A331E7F7E2FE}" destId="{B0D98198-895B-46B2-9AA3-F052A98CE7E8}" srcOrd="6" destOrd="0" presId="urn:microsoft.com/office/officeart/2005/8/layout/vList5"/>
    <dgm:cxn modelId="{B87859EB-06D0-4AB6-A943-CC5A5D2C2F70}" type="presParOf" srcId="{B0D98198-895B-46B2-9AA3-F052A98CE7E8}" destId="{89A6BB0B-FD7A-48E8-899D-12759849E76E}" srcOrd="0" destOrd="0" presId="urn:microsoft.com/office/officeart/2005/8/layout/vList5"/>
    <dgm:cxn modelId="{95286463-E668-40DE-825C-11B85F728311}" type="presParOf" srcId="{B0D98198-895B-46B2-9AA3-F052A98CE7E8}" destId="{731CCCCB-806A-44A9-8C20-77A7FF967F37}" srcOrd="1" destOrd="0" presId="urn:microsoft.com/office/officeart/2005/8/layout/vList5"/>
    <dgm:cxn modelId="{2B9C1751-1BE2-4DA3-8E04-6532EB4A1FC4}" type="presParOf" srcId="{80F3F781-DC41-4E98-8D3E-A331E7F7E2FE}" destId="{A7290055-35A2-4E56-AD93-BF46D9EA5871}" srcOrd="7" destOrd="0" presId="urn:microsoft.com/office/officeart/2005/8/layout/vList5"/>
    <dgm:cxn modelId="{0B51AA9D-9E29-480D-AF7F-C7A02345DD0A}" type="presParOf" srcId="{80F3F781-DC41-4E98-8D3E-A331E7F7E2FE}" destId="{389BA044-F075-40F5-8222-DA7131C5290B}" srcOrd="8" destOrd="0" presId="urn:microsoft.com/office/officeart/2005/8/layout/vList5"/>
    <dgm:cxn modelId="{024453C4-AC01-40BC-857E-4A4C4EAA8544}" type="presParOf" srcId="{389BA044-F075-40F5-8222-DA7131C5290B}" destId="{01820E40-2817-4B09-A164-1EC1934561A3}" srcOrd="0" destOrd="0" presId="urn:microsoft.com/office/officeart/2005/8/layout/vList5"/>
    <dgm:cxn modelId="{20F3D5EE-84D7-479B-8C1C-7804EBF348E7}" type="presParOf" srcId="{389BA044-F075-40F5-8222-DA7131C5290B}" destId="{75F8B1F0-354E-45DA-8F0D-07577525CE21}" srcOrd="1" destOrd="0" presId="urn:microsoft.com/office/officeart/2005/8/layout/vList5"/>
    <dgm:cxn modelId="{7E6DD91E-3261-4B9D-95F1-70087B1B865F}" type="presParOf" srcId="{80F3F781-DC41-4E98-8D3E-A331E7F7E2FE}" destId="{6469D7B2-8EF9-4045-8F3A-592F82234522}" srcOrd="9" destOrd="0" presId="urn:microsoft.com/office/officeart/2005/8/layout/vList5"/>
    <dgm:cxn modelId="{0B60FE81-DE03-4D58-ABA2-CD1E92DD2BAC}" type="presParOf" srcId="{80F3F781-DC41-4E98-8D3E-A331E7F7E2FE}" destId="{BAD3EF9B-7ED0-4B20-B2BD-6E6B42D9940B}" srcOrd="10" destOrd="0" presId="urn:microsoft.com/office/officeart/2005/8/layout/vList5"/>
    <dgm:cxn modelId="{E8E7EF8B-B9DF-42A2-B881-D5FDFACDF35B}" type="presParOf" srcId="{BAD3EF9B-7ED0-4B20-B2BD-6E6B42D9940B}" destId="{B77F7B77-2BC9-4DB2-A423-11CE13E05E8C}" srcOrd="0" destOrd="0" presId="urn:microsoft.com/office/officeart/2005/8/layout/vList5"/>
    <dgm:cxn modelId="{D311E2A1-DA72-487C-89BC-AD252EF98984}" type="presParOf" srcId="{BAD3EF9B-7ED0-4B20-B2BD-6E6B42D9940B}" destId="{D3FF5318-9CD1-43CA-8286-15AABBC77B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A39B6-8EED-413A-91EE-A9A1C3776445}">
      <dsp:nvSpPr>
        <dsp:cNvPr id="0" name=""/>
        <dsp:cNvSpPr/>
      </dsp:nvSpPr>
      <dsp:spPr>
        <a:xfrm rot="5400000">
          <a:off x="5564650" y="-2374026"/>
          <a:ext cx="624295" cy="5531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30 år siden Kvinnekonferansen i Beijing, og Beijing Platform of Action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25 år siden FNs sikkerhetsråd vedtok Resolusjon 1325 om kvinner, fred og sikkerhet</a:t>
          </a:r>
          <a:endParaRPr lang="en-US" sz="1300" kern="1200"/>
        </a:p>
      </dsp:txBody>
      <dsp:txXfrm rot="-5400000">
        <a:off x="3111246" y="109854"/>
        <a:ext cx="5500628" cy="563343"/>
      </dsp:txXfrm>
    </dsp:sp>
    <dsp:sp modelId="{0D4D6EC9-3442-4DA9-B495-B4CA8C128DAF}">
      <dsp:nvSpPr>
        <dsp:cNvPr id="0" name=""/>
        <dsp:cNvSpPr/>
      </dsp:nvSpPr>
      <dsp:spPr>
        <a:xfrm>
          <a:off x="0" y="1340"/>
          <a:ext cx="3111246" cy="78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2025 var jubileumsår</a:t>
          </a:r>
          <a:endParaRPr lang="en-US" sz="1600" kern="1200"/>
        </a:p>
      </dsp:txBody>
      <dsp:txXfrm>
        <a:off x="38094" y="39434"/>
        <a:ext cx="3035058" cy="704181"/>
      </dsp:txXfrm>
    </dsp:sp>
    <dsp:sp modelId="{B3FD390B-12A1-4644-B9A9-B3315A511363}">
      <dsp:nvSpPr>
        <dsp:cNvPr id="0" name=""/>
        <dsp:cNvSpPr/>
      </dsp:nvSpPr>
      <dsp:spPr>
        <a:xfrm rot="5400000">
          <a:off x="5564650" y="-1554638"/>
          <a:ext cx="624295" cy="5531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Beskytte det som er oppnådd heller enn å tenke nytt og radikalt</a:t>
          </a:r>
          <a:endParaRPr lang="en-US" sz="1300" kern="1200"/>
        </a:p>
      </dsp:txBody>
      <dsp:txXfrm rot="-5400000">
        <a:off x="3111246" y="929242"/>
        <a:ext cx="5500628" cy="563343"/>
      </dsp:txXfrm>
    </dsp:sp>
    <dsp:sp modelId="{00E5731B-136E-4AC3-8BA8-ED990490690A}">
      <dsp:nvSpPr>
        <dsp:cNvPr id="0" name=""/>
        <dsp:cNvSpPr/>
      </dsp:nvSpPr>
      <dsp:spPr>
        <a:xfrm>
          <a:off x="0" y="820728"/>
          <a:ext cx="3111246" cy="78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Markeringer fant sted – MEN måtte tenke nøye gjennom hvordan</a:t>
          </a:r>
          <a:endParaRPr lang="en-US" sz="1600" kern="1200"/>
        </a:p>
      </dsp:txBody>
      <dsp:txXfrm>
        <a:off x="38094" y="858822"/>
        <a:ext cx="3035058" cy="704181"/>
      </dsp:txXfrm>
    </dsp:sp>
    <dsp:sp modelId="{DF24BFCF-9184-4ECA-A0A3-1EEA1E9CC1AD}">
      <dsp:nvSpPr>
        <dsp:cNvPr id="0" name=""/>
        <dsp:cNvSpPr/>
      </dsp:nvSpPr>
      <dsp:spPr>
        <a:xfrm rot="5400000">
          <a:off x="5564650" y="-735250"/>
          <a:ext cx="624295" cy="5531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Politisering av termer som ‘</a:t>
          </a:r>
          <a:r>
            <a:rPr lang="nb-NO" sz="1300" i="1" kern="1200" err="1"/>
            <a:t>gender</a:t>
          </a:r>
          <a:r>
            <a:rPr lang="nb-NO" sz="1300" i="1" kern="1200"/>
            <a:t>’ og ‘</a:t>
          </a:r>
          <a:r>
            <a:rPr lang="nb-NO" sz="1300" i="1" kern="1200" err="1"/>
            <a:t>woman</a:t>
          </a:r>
          <a:r>
            <a:rPr lang="nb-NO" sz="1300" i="1" kern="1200"/>
            <a:t>’</a:t>
          </a:r>
          <a:endParaRPr lang="en-US" sz="1300" kern="1200"/>
        </a:p>
      </dsp:txBody>
      <dsp:txXfrm rot="-5400000">
        <a:off x="3111246" y="1748630"/>
        <a:ext cx="5500628" cy="563343"/>
      </dsp:txXfrm>
    </dsp:sp>
    <dsp:sp modelId="{B8BCD4BC-D3DB-485A-BCBC-7AD71EEAC8CB}">
      <dsp:nvSpPr>
        <dsp:cNvPr id="0" name=""/>
        <dsp:cNvSpPr/>
      </dsp:nvSpPr>
      <dsp:spPr>
        <a:xfrm>
          <a:off x="0" y="1640116"/>
          <a:ext cx="3111246" cy="78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Økende polarisering</a:t>
          </a:r>
          <a:endParaRPr lang="en-US" sz="1600" kern="1200"/>
        </a:p>
      </dsp:txBody>
      <dsp:txXfrm>
        <a:off x="38094" y="1678210"/>
        <a:ext cx="3035058" cy="704181"/>
      </dsp:txXfrm>
    </dsp:sp>
    <dsp:sp modelId="{731CCCCB-806A-44A9-8C20-77A7FF967F37}">
      <dsp:nvSpPr>
        <dsp:cNvPr id="0" name=""/>
        <dsp:cNvSpPr/>
      </dsp:nvSpPr>
      <dsp:spPr>
        <a:xfrm rot="5400000">
          <a:off x="5564650" y="84136"/>
          <a:ext cx="624295" cy="5531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Omdisponering av verdens ressurser – ny rekord i militærutgifter i 2024 (USD 2.7 billioner)</a:t>
          </a:r>
          <a:endParaRPr lang="en-US" sz="1300" kern="1200"/>
        </a:p>
      </dsp:txBody>
      <dsp:txXfrm rot="-5400000">
        <a:off x="3111246" y="2568016"/>
        <a:ext cx="5500628" cy="563343"/>
      </dsp:txXfrm>
    </dsp:sp>
    <dsp:sp modelId="{89A6BB0B-FD7A-48E8-899D-12759849E76E}">
      <dsp:nvSpPr>
        <dsp:cNvPr id="0" name=""/>
        <dsp:cNvSpPr/>
      </dsp:nvSpPr>
      <dsp:spPr>
        <a:xfrm>
          <a:off x="0" y="2459504"/>
          <a:ext cx="3111246" cy="78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Økende militarisering og geopolitiske spenninger</a:t>
          </a:r>
          <a:endParaRPr lang="en-US" sz="1600" kern="1200"/>
        </a:p>
      </dsp:txBody>
      <dsp:txXfrm>
        <a:off x="38094" y="2497598"/>
        <a:ext cx="3035058" cy="704181"/>
      </dsp:txXfrm>
    </dsp:sp>
    <dsp:sp modelId="{75F8B1F0-354E-45DA-8F0D-07577525CE21}">
      <dsp:nvSpPr>
        <dsp:cNvPr id="0" name=""/>
        <dsp:cNvSpPr/>
      </dsp:nvSpPr>
      <dsp:spPr>
        <a:xfrm rot="5400000">
          <a:off x="5564650" y="903524"/>
          <a:ext cx="624295" cy="5531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USAs kutt er særlig dramatisk – både bilateral og multilateral </a:t>
          </a:r>
          <a:endParaRPr lang="en-US" sz="1300" kern="1200"/>
        </a:p>
      </dsp:txBody>
      <dsp:txXfrm rot="-5400000">
        <a:off x="3111246" y="3387404"/>
        <a:ext cx="5500628" cy="563343"/>
      </dsp:txXfrm>
    </dsp:sp>
    <dsp:sp modelId="{01820E40-2817-4B09-A164-1EC1934561A3}">
      <dsp:nvSpPr>
        <dsp:cNvPr id="0" name=""/>
        <dsp:cNvSpPr/>
      </dsp:nvSpPr>
      <dsp:spPr>
        <a:xfrm>
          <a:off x="0" y="3278892"/>
          <a:ext cx="3111246" cy="78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Kutt i finansiering til bistand</a:t>
          </a:r>
          <a:endParaRPr lang="en-US" sz="1600" kern="1200"/>
        </a:p>
      </dsp:txBody>
      <dsp:txXfrm>
        <a:off x="38094" y="3316986"/>
        <a:ext cx="3035058" cy="704181"/>
      </dsp:txXfrm>
    </dsp:sp>
    <dsp:sp modelId="{D3FF5318-9CD1-43CA-8286-15AABBC77B5E}">
      <dsp:nvSpPr>
        <dsp:cNvPr id="0" name=""/>
        <dsp:cNvSpPr/>
      </dsp:nvSpPr>
      <dsp:spPr>
        <a:xfrm rot="5400000">
          <a:off x="5564650" y="1722912"/>
          <a:ext cx="624295" cy="5531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300" i="1" kern="1200"/>
            <a:t>Særlig kvinneorganisasjoner </a:t>
          </a:r>
          <a:endParaRPr lang="en-US" sz="1300" kern="1200"/>
        </a:p>
      </dsp:txBody>
      <dsp:txXfrm rot="-5400000">
        <a:off x="3111246" y="4206792"/>
        <a:ext cx="5500628" cy="563343"/>
      </dsp:txXfrm>
    </dsp:sp>
    <dsp:sp modelId="{B77F7B77-2BC9-4DB2-A423-11CE13E05E8C}">
      <dsp:nvSpPr>
        <dsp:cNvPr id="0" name=""/>
        <dsp:cNvSpPr/>
      </dsp:nvSpPr>
      <dsp:spPr>
        <a:xfrm>
          <a:off x="0" y="4098280"/>
          <a:ext cx="3111246" cy="780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Smalere handlingsrom for sivilsamfunnsorganisasjoner</a:t>
          </a:r>
          <a:endParaRPr lang="en-US" sz="1600" kern="1200"/>
        </a:p>
      </dsp:txBody>
      <dsp:txXfrm>
        <a:off x="38094" y="4136374"/>
        <a:ext cx="3035058" cy="704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52" y="142844"/>
            <a:ext cx="6572296" cy="285752"/>
          </a:xfrm>
          <a:prstGeom prst="rect">
            <a:avLst/>
          </a:prstGeom>
          <a:solidFill>
            <a:srgbClr val="BB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42852" y="14284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54062AD8-C593-4549-8DB4-6318BFC84EF2}" type="datetime3">
              <a:rPr lang="en-US" smtClean="0">
                <a:solidFill>
                  <a:srgbClr val="006A8D"/>
                </a:solidFill>
                <a:latin typeface="Gill Sans MT" pitchFamily="34" charset="0"/>
              </a:rPr>
              <a:pPr algn="l"/>
              <a:t>12 January 2026</a:t>
            </a:fld>
            <a:endParaRPr lang="en-GB">
              <a:solidFill>
                <a:srgbClr val="006A8D"/>
              </a:solidFill>
              <a:latin typeface="Gill Sans M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14752" y="14284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4B21A628-EEBB-4D48-A1C3-E7830CD278C3}" type="slidenum">
              <a:rPr lang="en-GB" smtClean="0">
                <a:solidFill>
                  <a:srgbClr val="006A8D"/>
                </a:solidFill>
                <a:latin typeface="Gill Sans MT" pitchFamily="34" charset="0"/>
              </a:rPr>
              <a:pPr/>
              <a:t>‹#›</a:t>
            </a:fld>
            <a:endParaRPr lang="en-GB">
              <a:solidFill>
                <a:srgbClr val="006A8D"/>
              </a:solidFill>
              <a:latin typeface="Gill Sans MT" pitchFamily="34" charset="0"/>
            </a:endParaRPr>
          </a:p>
        </p:txBody>
      </p:sp>
      <p:pic>
        <p:nvPicPr>
          <p:cNvPr id="1026" name="Picture 2" descr="C:\Users\jorgen\Documents\Adm - PRIO (new)\Visual profile\PPT\footer p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00" y="8501090"/>
            <a:ext cx="6300000" cy="496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9449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97DE1-57DC-4CA4-9AFD-51CFFBF634AF}" type="datetime3">
              <a:rPr lang="en-US" smtClean="0"/>
              <a:pPr/>
              <a:t>12 January 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34B3-5694-4F95-BB11-702864208D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582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997DE1-57DC-4CA4-9AFD-51CFFBF634AF}" type="datetime3">
              <a:rPr lang="en-US" smtClean="0"/>
              <a:pPr/>
              <a:t>12 January 2026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F34B3-5694-4F95-BB11-702864208D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0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997DE1-57DC-4CA4-9AFD-51CFFBF634AF}" type="datetime3">
              <a:rPr lang="en-US" smtClean="0"/>
              <a:pPr/>
              <a:t>12 January 2026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F34B3-5694-4F95-BB11-702864208D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9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997DE1-57DC-4CA4-9AFD-51CFFBF634AF}" type="datetime3">
              <a:rPr lang="en-US" smtClean="0"/>
              <a:pPr/>
              <a:t>12 January 2026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34B3-5694-4F95-BB11-702864208D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8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orgen\Documents\Adm - PRIO (new)\Visual profile\PPT\PPT element 2b.jpg"/>
          <p:cNvPicPr>
            <a:picLocks noChangeAspect="1" noChangeArrowheads="1"/>
          </p:cNvPicPr>
          <p:nvPr userDrawn="1"/>
        </p:nvPicPr>
        <p:blipFill>
          <a:blip r:embed="rId2" cstate="print"/>
          <a:srcRect t="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42845" y="6339808"/>
            <a:ext cx="3000396" cy="349702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noAutofit/>
          </a:bodyPr>
          <a:lstStyle/>
          <a:p>
            <a:pPr algn="r"/>
            <a:r>
              <a:rPr lang="en-GB" sz="1800">
                <a:solidFill>
                  <a:schemeClr val="accent2"/>
                </a:solidFill>
                <a:latin typeface="Gill Sans MT" pitchFamily="34" charset="0"/>
              </a:rPr>
              <a:t>Peace Research Institute Oslo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44" y="1571613"/>
            <a:ext cx="5178431" cy="4000528"/>
          </a:xfrm>
        </p:spPr>
        <p:txBody>
          <a:bodyPr tIns="18000" bIns="18000" anchor="t">
            <a:noAutofit/>
          </a:bodyPr>
          <a:lstStyle>
            <a:lvl1pPr algn="l">
              <a:lnSpc>
                <a:spcPct val="100000"/>
              </a:lnSpc>
              <a:defRPr sz="43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44" y="4143381"/>
            <a:ext cx="5178431" cy="202247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5BB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Venue and date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14744" y="142852"/>
            <a:ext cx="5178431" cy="1071570"/>
          </a:xfrm>
        </p:spPr>
        <p:txBody>
          <a:bodyPr anchor="b"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031" name="Picture 7" descr="C:\Users\jorgen\Documents\Adm - PRIO (new)\Visual profile\PPT\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60" y="285728"/>
            <a:ext cx="2731680" cy="12140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85858"/>
            <a:ext cx="4176713" cy="48799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00233" y="6165850"/>
            <a:ext cx="2427306" cy="215444"/>
          </a:xfrm>
        </p:spPr>
        <p:txBody>
          <a:bodyPr wrap="square" tIns="0" rIns="0" bIns="0">
            <a:spAutoFit/>
          </a:bodyPr>
          <a:lstStyle>
            <a:lvl1pPr marL="0" indent="0" algn="r">
              <a:buNone/>
              <a:defRPr sz="1400">
                <a:solidFill>
                  <a:srgbClr val="BBC5B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1285875"/>
            <a:ext cx="4176712" cy="4879975"/>
          </a:xfrm>
        </p:spPr>
        <p:txBody>
          <a:bodyPr>
            <a:noAutofit/>
          </a:bodyPr>
          <a:lstStyle>
            <a:lvl1pPr marL="0" indent="0">
              <a:buNone/>
              <a:defRPr sz="2300" i="1">
                <a:latin typeface="+mn-lt"/>
              </a:defRPr>
            </a:lvl1pPr>
          </a:lstStyle>
          <a:p>
            <a:pPr lvl="0"/>
            <a:r>
              <a:rPr lang="en-US"/>
              <a:t>Narrative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jorgen\Documents\Adm - PRIO (new)\Visual profile\PPT\PPT element 2b.jpg"/>
          <p:cNvPicPr>
            <a:picLocks noChangeAspect="1" noChangeArrowheads="1"/>
          </p:cNvPicPr>
          <p:nvPr userDrawn="1"/>
        </p:nvPicPr>
        <p:blipFill>
          <a:blip r:embed="rId2" cstate="print"/>
          <a:srcRect t="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42845" y="6339808"/>
            <a:ext cx="3000396" cy="349702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noAutofit/>
          </a:bodyPr>
          <a:lstStyle/>
          <a:p>
            <a:pPr algn="r"/>
            <a:r>
              <a:rPr lang="en-GB" sz="1800">
                <a:solidFill>
                  <a:schemeClr val="accent2"/>
                </a:solidFill>
                <a:latin typeface="Gill Sans MT" pitchFamily="34" charset="0"/>
              </a:rPr>
              <a:t>Peace Research Institute Oslo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44" y="5572139"/>
            <a:ext cx="5178431" cy="593711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85BB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Enter web address here</a:t>
            </a:r>
            <a:endParaRPr lang="en-US"/>
          </a:p>
        </p:txBody>
      </p:sp>
      <p:pic>
        <p:nvPicPr>
          <p:cNvPr id="1031" name="Picture 7" descr="C:\Users\jorgen\Documents\Adm - PRIO (new)\Visual profile\PPT\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60" y="285728"/>
            <a:ext cx="2731680" cy="1214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714744" y="599945"/>
            <a:ext cx="5070512" cy="73442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GB" sz="4300">
                <a:solidFill>
                  <a:schemeClr val="bg1"/>
                </a:solidFill>
                <a:latin typeface="+mn-lt"/>
              </a:rPr>
              <a:t>Thank you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714750" y="1571625"/>
            <a:ext cx="5178425" cy="3786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blac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85860"/>
            <a:ext cx="8642350" cy="47857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00" y="6428006"/>
            <a:ext cx="7572429" cy="215444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 descr="C:\Users\jorgen\Documents\Adm - PRIO (new)\Visual profile\PPT\logo negativ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3" y="6230854"/>
            <a:ext cx="1071592" cy="50386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black background, no 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214290"/>
            <a:ext cx="8642350" cy="58573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00" y="6428006"/>
            <a:ext cx="7572429" cy="215444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 descr="C:\Users\jorgen\Documents\Adm - PRIO (new)\Visual profile\PPT\logo negativ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3" y="6230854"/>
            <a:ext cx="1071592" cy="5038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orgen\Documents\Adm - PRIO (new)\Visual profile\PPT\PPT element 2b.jpg"/>
          <p:cNvPicPr>
            <a:picLocks noChangeAspect="1" noChangeArrowheads="1"/>
          </p:cNvPicPr>
          <p:nvPr userDrawn="1"/>
        </p:nvPicPr>
        <p:blipFill>
          <a:blip r:embed="rId2" cstate="print"/>
          <a:srcRect t="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42845" y="6339808"/>
            <a:ext cx="3000396" cy="349702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noAutofit/>
          </a:bodyPr>
          <a:lstStyle/>
          <a:p>
            <a:pPr algn="r"/>
            <a:r>
              <a:rPr lang="en-GB">
                <a:solidFill>
                  <a:srgbClr val="00728F"/>
                </a:solidFill>
              </a:rPr>
              <a:t>Peace Research Institute Oslo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44" y="1571613"/>
            <a:ext cx="5178431" cy="4000528"/>
          </a:xfrm>
        </p:spPr>
        <p:txBody>
          <a:bodyPr tIns="18000" bIns="18000" anchor="t">
            <a:noAutofit/>
          </a:bodyPr>
          <a:lstStyle>
            <a:lvl1pPr algn="l">
              <a:lnSpc>
                <a:spcPct val="100000"/>
              </a:lnSpc>
              <a:defRPr sz="43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44" y="4143381"/>
            <a:ext cx="5178431" cy="202247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5BB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Venue and date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14744" y="142852"/>
            <a:ext cx="5178431" cy="1071570"/>
          </a:xfrm>
        </p:spPr>
        <p:txBody>
          <a:bodyPr anchor="b">
            <a:normAutofit/>
          </a:bodyPr>
          <a:lstStyle>
            <a:lvl1pPr marL="0" indent="0"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1031" name="Picture 7" descr="C:\Users\jorgen\Documents\Adm - PRIO (new)\Visual profile\PPT\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60" y="285728"/>
            <a:ext cx="2731680" cy="121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01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0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000240"/>
            <a:ext cx="4176713" cy="416561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2000240"/>
            <a:ext cx="4178299" cy="416561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85875"/>
            <a:ext cx="4176713" cy="571489"/>
          </a:xfrm>
          <a:solidFill>
            <a:srgbClr val="46949D"/>
          </a:solidFill>
        </p:spPr>
        <p:txBody>
          <a:bodyPr anchor="ctr">
            <a:normAutofit/>
          </a:bodyPr>
          <a:lstStyle>
            <a:lvl1pPr>
              <a:buNone/>
              <a:defRPr sz="2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285860"/>
            <a:ext cx="4176713" cy="571489"/>
          </a:xfrm>
          <a:solidFill>
            <a:srgbClr val="46949D"/>
          </a:solidFill>
        </p:spPr>
        <p:txBody>
          <a:bodyPr anchor="ctr">
            <a:normAutofit/>
          </a:bodyPr>
          <a:lstStyle>
            <a:lvl1pPr>
              <a:buNone/>
              <a:defRPr sz="2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8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85860"/>
            <a:ext cx="4176713" cy="487999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285860"/>
            <a:ext cx="4178299" cy="487999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4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324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85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66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7366" y="3731612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87366" y="4374554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65404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65404" y="3724268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65404" y="4367210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43438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643443" y="3731612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43443" y="4374554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821480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480" y="3731612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821480" y="4374554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2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1966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1966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91966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019964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019964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019964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747966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747966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747966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493968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493968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493968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221968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221968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221968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5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4" name="Picture 3" descr="C:\Users\jorgen\Documents\My Graphics (v-based)\Maps - Reference\Wordl (PRIO colours).png"/>
          <p:cNvPicPr>
            <a:picLocks noChangeAspect="1" noChangeArrowheads="1"/>
          </p:cNvPicPr>
          <p:nvPr userDrawn="1"/>
        </p:nvPicPr>
        <p:blipFill>
          <a:blip r:embed="rId2" cstate="print"/>
          <a:srcRect l="11718" r="2743"/>
          <a:stretch>
            <a:fillRect/>
          </a:stretch>
        </p:blipFill>
        <p:spPr bwMode="auto">
          <a:xfrm>
            <a:off x="141605" y="1285860"/>
            <a:ext cx="9002395" cy="5118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829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85858"/>
            <a:ext cx="8642350" cy="47857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00" y="6428006"/>
            <a:ext cx="7572429" cy="215444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89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85858"/>
            <a:ext cx="4176713" cy="48799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00233" y="6165850"/>
            <a:ext cx="2427306" cy="215444"/>
          </a:xfrm>
        </p:spPr>
        <p:txBody>
          <a:bodyPr wrap="square" tIns="0" rIns="0" bIns="0">
            <a:spAutoFit/>
          </a:bodyPr>
          <a:lstStyle>
            <a:lvl1pPr marL="0" indent="0" algn="r">
              <a:buNone/>
              <a:defRPr sz="1400">
                <a:solidFill>
                  <a:srgbClr val="BBC5B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1285875"/>
            <a:ext cx="4176712" cy="4879975"/>
          </a:xfrm>
        </p:spPr>
        <p:txBody>
          <a:bodyPr>
            <a:noAutofit/>
          </a:bodyPr>
          <a:lstStyle>
            <a:lvl1pPr marL="0" indent="0">
              <a:buNone/>
              <a:defRPr sz="2300" i="1">
                <a:latin typeface="+mn-lt"/>
              </a:defRPr>
            </a:lvl1pPr>
          </a:lstStyle>
          <a:p>
            <a:pPr lvl="0"/>
            <a:r>
              <a:rPr lang="en-US"/>
              <a:t>Narrative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12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jorgen\Documents\Adm - PRIO (new)\Visual profile\PPT\PPT element 2b.jpg"/>
          <p:cNvPicPr>
            <a:picLocks noChangeAspect="1" noChangeArrowheads="1"/>
          </p:cNvPicPr>
          <p:nvPr userDrawn="1"/>
        </p:nvPicPr>
        <p:blipFill>
          <a:blip r:embed="rId2" cstate="print"/>
          <a:srcRect t="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142845" y="6339808"/>
            <a:ext cx="3000396" cy="349702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noAutofit/>
          </a:bodyPr>
          <a:lstStyle/>
          <a:p>
            <a:pPr algn="r"/>
            <a:r>
              <a:rPr lang="en-GB">
                <a:solidFill>
                  <a:srgbClr val="00728F"/>
                </a:solidFill>
              </a:rPr>
              <a:t>Peace Research Institute Oslo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44" y="5572139"/>
            <a:ext cx="5178431" cy="593711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85BB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Enter web address here</a:t>
            </a:r>
            <a:endParaRPr lang="en-US"/>
          </a:p>
        </p:txBody>
      </p:sp>
      <p:pic>
        <p:nvPicPr>
          <p:cNvPr id="1031" name="Picture 7" descr="C:\Users\jorgen\Documents\Adm - PRIO (new)\Visual profile\PPT\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60" y="285728"/>
            <a:ext cx="2731680" cy="1214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714744" y="599945"/>
            <a:ext cx="5070512" cy="73442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en-GB" sz="4300">
                <a:solidFill>
                  <a:prstClr val="white"/>
                </a:solidFill>
              </a:rPr>
              <a:t>Thank you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714750" y="1571625"/>
            <a:ext cx="5178425" cy="37861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15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blac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85860"/>
            <a:ext cx="8642350" cy="47857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00" y="6428006"/>
            <a:ext cx="7572429" cy="215444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50" name="Picture 2" descr="C:\Users\jorgen\Documents\Adm - PRIO (new)\Visual profile\PPT\logo negativ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3" y="6230854"/>
            <a:ext cx="1071592" cy="503862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6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black background, no 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214290"/>
            <a:ext cx="8642350" cy="58573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00" y="6428006"/>
            <a:ext cx="7572429" cy="215444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50" name="Picture 2" descr="C:\Users\jorgen\Documents\Adm - PRIO (new)\Visual profile\PPT\logo negativ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3" y="6230854"/>
            <a:ext cx="1071592" cy="50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90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000240"/>
            <a:ext cx="4176713" cy="416561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2000240"/>
            <a:ext cx="4178299" cy="416561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285875"/>
            <a:ext cx="4176713" cy="571489"/>
          </a:xfrm>
          <a:solidFill>
            <a:srgbClr val="46949D"/>
          </a:solidFill>
        </p:spPr>
        <p:txBody>
          <a:bodyPr anchor="ctr">
            <a:normAutofit/>
          </a:bodyPr>
          <a:lstStyle>
            <a:lvl1pPr>
              <a:buNone/>
              <a:defRPr sz="2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285860"/>
            <a:ext cx="4176713" cy="571489"/>
          </a:xfrm>
          <a:solidFill>
            <a:srgbClr val="46949D"/>
          </a:solidFill>
        </p:spPr>
        <p:txBody>
          <a:bodyPr anchor="ctr">
            <a:normAutofit/>
          </a:bodyPr>
          <a:lstStyle>
            <a:lvl1pPr>
              <a:buNone/>
              <a:defRPr sz="2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85860"/>
            <a:ext cx="4176713" cy="487999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285860"/>
            <a:ext cx="4178299" cy="487999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66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7366" y="3731612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87366" y="4374554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65404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65404" y="3724268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65404" y="4367210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643438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643443" y="3731612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643443" y="4374554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821480" y="1697612"/>
            <a:ext cx="2035161" cy="2034000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480" y="3731612"/>
            <a:ext cx="2035161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821480" y="4374554"/>
            <a:ext cx="2035161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1966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1966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91966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019964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019964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019964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747966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747966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747966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493968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5493968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493968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7221968" y="1881000"/>
            <a:ext cx="1548000" cy="15480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221968" y="3429000"/>
            <a:ext cx="1548000" cy="648000"/>
          </a:xfrm>
          <a:solidFill>
            <a:schemeClr val="accent3"/>
          </a:solidFill>
        </p:spPr>
        <p:txBody>
          <a:bodyPr lIns="36000" tIns="36000" rIns="36000" bIns="36000" anchor="b" anchorCtr="0"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name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221968" y="4071942"/>
            <a:ext cx="1548000" cy="648000"/>
          </a:xfrm>
          <a:solidFill>
            <a:schemeClr val="accent6"/>
          </a:solidFill>
        </p:spPr>
        <p:txBody>
          <a:bodyPr lIns="36000" tIns="36000" rIns="36000" bIns="36000" anchor="t" anchorCtr="0">
            <a:normAutofit/>
          </a:bodyPr>
          <a:lstStyle>
            <a:lvl1pPr>
              <a:buNone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C:\Users\jorgen\Documents\My Graphics (v-based)\Maps - Reference\Wordl (PRIO colours).png"/>
          <p:cNvPicPr>
            <a:picLocks noChangeAspect="1" noChangeArrowheads="1"/>
          </p:cNvPicPr>
          <p:nvPr userDrawn="1"/>
        </p:nvPicPr>
        <p:blipFill>
          <a:blip r:embed="rId2" cstate="print"/>
          <a:srcRect l="11718" r="2743"/>
          <a:stretch>
            <a:fillRect/>
          </a:stretch>
        </p:blipFill>
        <p:spPr bwMode="auto">
          <a:xfrm>
            <a:off x="141605" y="1285860"/>
            <a:ext cx="9002395" cy="511867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85858"/>
            <a:ext cx="8642350" cy="47857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00" y="6428006"/>
            <a:ext cx="7572429" cy="215444"/>
          </a:xfrm>
        </p:spPr>
        <p:txBody>
          <a:bodyPr wrap="square" tIns="0" bIns="0">
            <a:spAutoFit/>
          </a:bodyPr>
          <a:lstStyle>
            <a:lvl1pPr marL="0" indent="0" algn="r">
              <a:buNone/>
              <a:defRPr sz="14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Photo credits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orgen\Documents\Adm - PRIO (new)\Visual profile\PPT\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1468" y="6244410"/>
            <a:ext cx="1049930" cy="466748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85860"/>
            <a:ext cx="8642350" cy="487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9575" y="6357958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fld id="{E4BDD70C-289F-4728-AACD-4FFF58EFF1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 descr="C:\Users\jorgen\Documents\Adm - PRIO (new)\Visual profile\PPT\PPT element 1 PRIO.jpg"/>
          <p:cNvPicPr>
            <a:picLocks noChangeAspect="1" noChangeArrowheads="1"/>
          </p:cNvPicPr>
          <p:nvPr userDrawn="1"/>
        </p:nvPicPr>
        <p:blipFill>
          <a:blip r:embed="rId16" cstate="print"/>
          <a:srcRect b="84375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2" r:id="rId3"/>
    <p:sldLayoutId id="2147483663" r:id="rId4"/>
    <p:sldLayoutId id="2147483655" r:id="rId5"/>
    <p:sldLayoutId id="2147483669" r:id="rId6"/>
    <p:sldLayoutId id="2147483670" r:id="rId7"/>
    <p:sldLayoutId id="2147483665" r:id="rId8"/>
    <p:sldLayoutId id="2147483657" r:id="rId9"/>
    <p:sldLayoutId id="2147483664" r:id="rId10"/>
    <p:sldLayoutId id="2147483667" r:id="rId11"/>
    <p:sldLayoutId id="2147483671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rgbClr val="BBC5BA"/>
        </a:buClr>
        <a:buFont typeface="Arial" pitchFamily="34" charset="0"/>
        <a:buChar char="•"/>
        <a:defRPr sz="2100" kern="1200">
          <a:solidFill>
            <a:srgbClr val="006A8D"/>
          </a:solidFill>
          <a:latin typeface="Gill Sans MT" pitchFamily="34" charset="0"/>
          <a:ea typeface="+mn-ea"/>
          <a:cs typeface="+mn-cs"/>
        </a:defRPr>
      </a:lvl1pPr>
      <a:lvl2pPr marL="539750" indent="-274638" algn="l" defTabSz="914400" rtl="0" eaLnBrk="1" latinLnBrk="0" hangingPunct="1">
        <a:spcBef>
          <a:spcPct val="20000"/>
        </a:spcBef>
        <a:buClr>
          <a:srgbClr val="BBC5BA"/>
        </a:buClr>
        <a:buFont typeface="Arial" pitchFamily="34" charset="0"/>
        <a:buChar char="–"/>
        <a:defRPr sz="2100" i="1" kern="1200">
          <a:solidFill>
            <a:srgbClr val="46949D"/>
          </a:solidFill>
          <a:latin typeface="Gill Sans MT" pitchFamily="34" charset="0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>
          <a:srgbClr val="BBC5BA"/>
        </a:buClr>
        <a:buFont typeface="Arial" pitchFamily="34" charset="0"/>
        <a:buChar char="•"/>
        <a:defRPr sz="2100" kern="1200">
          <a:solidFill>
            <a:srgbClr val="85BBC3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orgen\Documents\Adm - PRIO (new)\Visual profile\PPT\logo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1468" y="6244410"/>
            <a:ext cx="1049930" cy="466748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85860"/>
            <a:ext cx="8642350" cy="487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9575" y="6357958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fld id="{E4BDD70C-289F-4728-AACD-4FFF58EFF1F9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5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A8D"/>
          </a:solidFill>
          <a:latin typeface="+mn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rgbClr val="BBC5BA"/>
        </a:buClr>
        <a:buFont typeface="Arial" pitchFamily="34" charset="0"/>
        <a:buChar char="•"/>
        <a:defRPr sz="2100" kern="1200">
          <a:solidFill>
            <a:srgbClr val="006A8D"/>
          </a:solidFill>
          <a:latin typeface="Gill Sans MT" pitchFamily="34" charset="0"/>
          <a:ea typeface="+mn-ea"/>
          <a:cs typeface="+mn-cs"/>
        </a:defRPr>
      </a:lvl1pPr>
      <a:lvl2pPr marL="539750" indent="-274638" algn="l" defTabSz="914400" rtl="0" eaLnBrk="1" latinLnBrk="0" hangingPunct="1">
        <a:spcBef>
          <a:spcPct val="20000"/>
        </a:spcBef>
        <a:buClr>
          <a:srgbClr val="BBC5BA"/>
        </a:buClr>
        <a:buFont typeface="Arial" pitchFamily="34" charset="0"/>
        <a:buChar char="–"/>
        <a:defRPr sz="2100" i="1" kern="1200">
          <a:solidFill>
            <a:srgbClr val="46949D"/>
          </a:solidFill>
          <a:latin typeface="Gill Sans MT" pitchFamily="34" charset="0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>
          <a:srgbClr val="BBC5BA"/>
        </a:buClr>
        <a:buFont typeface="Arial" pitchFamily="34" charset="0"/>
        <a:buChar char="•"/>
        <a:defRPr sz="2100" kern="1200">
          <a:solidFill>
            <a:srgbClr val="85BBC3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runn@pri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wps.georgetown.edu/the-inde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‘</a:t>
            </a:r>
            <a:r>
              <a:rPr lang="en-GB" err="1"/>
              <a:t>Kvinner</a:t>
            </a:r>
            <a:r>
              <a:rPr lang="en-GB"/>
              <a:t>, </a:t>
            </a:r>
            <a:r>
              <a:rPr lang="en-GB" err="1"/>
              <a:t>fred</a:t>
            </a:r>
            <a:r>
              <a:rPr lang="en-GB"/>
              <a:t> og </a:t>
            </a:r>
            <a:r>
              <a:rPr lang="en-GB" err="1"/>
              <a:t>sikkerhet</a:t>
            </a:r>
            <a:r>
              <a:rPr lang="en-GB"/>
              <a:t>’ under press:  </a:t>
            </a:r>
            <a:br>
              <a:rPr lang="en-GB"/>
            </a:br>
            <a:br>
              <a:rPr lang="en-GB"/>
            </a:br>
            <a:r>
              <a:rPr lang="en-GB" sz="3200" err="1"/>
              <a:t>Hva</a:t>
            </a:r>
            <a:r>
              <a:rPr lang="en-GB" sz="3200"/>
              <a:t> </a:t>
            </a:r>
            <a:r>
              <a:rPr lang="en-GB" sz="3200" err="1"/>
              <a:t>skjer</a:t>
            </a:r>
            <a:r>
              <a:rPr lang="en-GB" sz="3200"/>
              <a:t> og </a:t>
            </a:r>
            <a:r>
              <a:rPr lang="en-GB" sz="3200" err="1"/>
              <a:t>hva</a:t>
            </a:r>
            <a:r>
              <a:rPr lang="en-GB" sz="3200"/>
              <a:t> </a:t>
            </a:r>
            <a:br>
              <a:rPr lang="en-GB" sz="3200"/>
            </a:br>
            <a:r>
              <a:rPr lang="en-GB" sz="3200" err="1"/>
              <a:t>kan</a:t>
            </a:r>
            <a:r>
              <a:rPr lang="en-GB" sz="3200"/>
              <a:t>/</a:t>
            </a:r>
            <a:r>
              <a:rPr lang="en-GB" sz="3200" err="1"/>
              <a:t>bør</a:t>
            </a:r>
            <a:r>
              <a:rPr lang="en-GB" sz="3200"/>
              <a:t> </a:t>
            </a:r>
            <a:r>
              <a:rPr lang="en-GB" sz="3200" err="1"/>
              <a:t>gjøres</a:t>
            </a:r>
            <a:r>
              <a:rPr lang="en-GB" sz="3200"/>
              <a:t>? </a:t>
            </a:r>
            <a:br>
              <a:rPr lang="en-GB" b="1"/>
            </a:br>
            <a:endParaRPr lang="en-GB" b="1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600" err="1"/>
              <a:t>Innledning</a:t>
            </a:r>
            <a:r>
              <a:rPr lang="en-GB" sz="1600"/>
              <a:t> for </a:t>
            </a:r>
            <a:r>
              <a:rPr lang="en-GB" sz="1600" err="1"/>
              <a:t>Norges</a:t>
            </a:r>
            <a:r>
              <a:rPr lang="en-GB" sz="1600"/>
              <a:t> </a:t>
            </a:r>
            <a:r>
              <a:rPr lang="en-GB" sz="1600" err="1"/>
              <a:t>Bygdekvinnelag</a:t>
            </a:r>
            <a:r>
              <a:rPr lang="en-GB" sz="1600"/>
              <a:t>, webinar, 11. </a:t>
            </a:r>
            <a:r>
              <a:rPr lang="en-GB" sz="1600" err="1"/>
              <a:t>januar</a:t>
            </a:r>
            <a:r>
              <a:rPr lang="en-GB" sz="1600"/>
              <a:t> 2026.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3714744" y="142850"/>
            <a:ext cx="5178431" cy="1428763"/>
          </a:xfrm>
        </p:spPr>
        <p:txBody>
          <a:bodyPr>
            <a:noAutofit/>
          </a:bodyPr>
          <a:lstStyle/>
          <a:p>
            <a:r>
              <a:rPr lang="en-GB" sz="1600">
                <a:latin typeface="Gill Sans MT"/>
              </a:rPr>
              <a:t>Torunn L. Tryggestad, </a:t>
            </a:r>
            <a:r>
              <a:rPr lang="en-GB" sz="1600" err="1">
                <a:latin typeface="Gill Sans MT"/>
              </a:rPr>
              <a:t>leder</a:t>
            </a:r>
            <a:r>
              <a:rPr lang="en-GB" sz="1600">
                <a:latin typeface="Gill Sans MT"/>
              </a:rPr>
              <a:t> for PRIOs Centre on Gender, Peace and Security</a:t>
            </a:r>
          </a:p>
          <a:p>
            <a:r>
              <a:rPr lang="en-GB" sz="1600"/>
              <a:t>(</a:t>
            </a:r>
            <a:r>
              <a:rPr lang="en-GB" sz="1600">
                <a:hlinkClick r:id="rId3"/>
              </a:rPr>
              <a:t>torunn@prio.org</a:t>
            </a:r>
            <a:r>
              <a:rPr lang="en-GB" sz="1600"/>
              <a:t>)</a:t>
            </a:r>
          </a:p>
          <a:p>
            <a:endParaRPr lang="en-GB" sz="1400"/>
          </a:p>
          <a:p>
            <a:endParaRPr lang="en-GB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08DD-DA4B-6A26-E7F7-14D2F6E8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Hva kan og bør gjøres fra Norges side?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93ADC-B698-B943-F9AB-674A45A16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Norge har status internasjonalt som foregangsland på kvinners rettigheter og ‘Kvinner, fred og sikkerhet’</a:t>
            </a:r>
          </a:p>
          <a:p>
            <a:endParaRPr lang="nb-NO"/>
          </a:p>
          <a:p>
            <a:r>
              <a:rPr lang="nb-NO"/>
              <a:t>‘Trykket’ må holdes oppe – fortsatt prioritet i norsk utenriks- og sikkerhetspolitikk </a:t>
            </a:r>
          </a:p>
          <a:p>
            <a:pPr lvl="1"/>
            <a:r>
              <a:rPr lang="nb-NO"/>
              <a:t>Må både </a:t>
            </a:r>
            <a:r>
              <a:rPr lang="nb-NO" u="sng"/>
              <a:t>snakkes om </a:t>
            </a:r>
            <a:r>
              <a:rPr lang="nb-NO"/>
              <a:t>og følges opp med </a:t>
            </a:r>
            <a:r>
              <a:rPr lang="nb-NO" u="sng"/>
              <a:t>konkrete tiltak</a:t>
            </a:r>
            <a:r>
              <a:rPr lang="nb-NO"/>
              <a:t> og </a:t>
            </a:r>
            <a:r>
              <a:rPr lang="nb-NO" u="sng"/>
              <a:t>bevilgninger</a:t>
            </a:r>
          </a:p>
          <a:p>
            <a:pPr lvl="1"/>
            <a:r>
              <a:rPr lang="nb-NO"/>
              <a:t>Integreres i analyser og programplanlegging (</a:t>
            </a:r>
            <a:r>
              <a:rPr lang="nb-NO" err="1"/>
              <a:t>f.eks</a:t>
            </a:r>
            <a:r>
              <a:rPr lang="nb-NO"/>
              <a:t> Ukraina)</a:t>
            </a:r>
          </a:p>
          <a:p>
            <a:endParaRPr lang="nb-NO"/>
          </a:p>
          <a:p>
            <a:r>
              <a:rPr lang="nb-NO"/>
              <a:t>Bekjempe tendenser til ‘vikeplikt’ – «dette må vente til senere»</a:t>
            </a:r>
          </a:p>
          <a:p>
            <a:endParaRPr lang="nb-NO"/>
          </a:p>
          <a:p>
            <a:r>
              <a:rPr lang="nb-NO"/>
              <a:t>Videreføre den lange tradisjonen med å samarbeide tett med sivilsamfunnsorganisasjoner – både nasjonalt og internasjonalt</a:t>
            </a:r>
          </a:p>
          <a:p>
            <a:pPr lvl="1"/>
            <a:r>
              <a:rPr lang="nb-NO"/>
              <a:t>Og kanskje særlig lokalt i land der vi er engasjert </a:t>
            </a:r>
          </a:p>
          <a:p>
            <a:endParaRPr lang="nb-NO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B772A-ED76-B246-117E-11BF237B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61DB-1EF4-264E-AC3B-A27391FE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Globale tilbakeslag mot kvinners </a:t>
            </a:r>
            <a:br>
              <a:rPr lang="nb-NO"/>
            </a:br>
            <a:r>
              <a:rPr lang="nb-NO"/>
              <a:t>rettigheter og likestilling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CCEAF-F7A3-DA28-EEB1-2893A5EA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575" y="6357958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BDD70C-289F-4728-AACD-4FFF58EFF1F9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4EA761-A955-9DD8-8A91-32FE5B66C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365741"/>
              </p:ext>
            </p:extLst>
          </p:nvPr>
        </p:nvGraphicFramePr>
        <p:xfrm>
          <a:off x="250825" y="1285860"/>
          <a:ext cx="8642350" cy="487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21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8E1E-4C0B-BB7F-461D-C388D0D2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Globale tilbakeslag mot kvinners </a:t>
            </a:r>
            <a:br>
              <a:rPr lang="nb-NO"/>
            </a:br>
            <a:r>
              <a:rPr lang="nb-NO"/>
              <a:t>rettigheter og likestilling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0539-B8A4-607E-0851-A6C4BCCF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/>
              <a:t>Eksempler på tilbakeslag eller mangel på framgang</a:t>
            </a:r>
          </a:p>
          <a:p>
            <a:pPr lvl="1"/>
            <a:r>
              <a:rPr lang="nb-NO"/>
              <a:t>10% av verdens kvinner lever i ekstrem fattigdom – slik har det vært siden 2020</a:t>
            </a:r>
          </a:p>
          <a:p>
            <a:pPr lvl="1"/>
            <a:r>
              <a:rPr lang="nb-NO"/>
              <a:t>Juli 2025: bare 29 land ble ledet av en kvinne – 102 land har aldri hatt kvinnelig statsoverhode</a:t>
            </a:r>
          </a:p>
          <a:p>
            <a:pPr lvl="1"/>
            <a:r>
              <a:rPr lang="nb-NO"/>
              <a:t>2024: ¼ av FNs medlemsland rapporterer tilbakeslag i form av ‘anti-</a:t>
            </a:r>
            <a:r>
              <a:rPr lang="nb-NO" err="1"/>
              <a:t>rights</a:t>
            </a:r>
            <a:r>
              <a:rPr lang="nb-NO"/>
              <a:t> </a:t>
            </a:r>
            <a:r>
              <a:rPr lang="nb-NO" err="1"/>
              <a:t>policies</a:t>
            </a:r>
            <a:r>
              <a:rPr lang="nb-NO"/>
              <a:t>’ (UN Women)</a:t>
            </a:r>
          </a:p>
          <a:p>
            <a:pPr lvl="2"/>
            <a:r>
              <a:rPr lang="nb-NO"/>
              <a:t>Land trekker seg fra avtaler (som Istanbul-konvensjonen)</a:t>
            </a:r>
          </a:p>
          <a:p>
            <a:pPr lvl="2"/>
            <a:r>
              <a:rPr lang="nb-NO"/>
              <a:t>Innstramming av seksuell og reproduktiv helse/rettigheter</a:t>
            </a:r>
          </a:p>
          <a:p>
            <a:pPr lvl="1"/>
            <a:r>
              <a:rPr lang="nb-NO"/>
              <a:t>Sterk økning i trakassering av kvinnelige menneskerettighetsaktivister</a:t>
            </a:r>
          </a:p>
          <a:p>
            <a:pPr lvl="2"/>
            <a:r>
              <a:rPr lang="nb-NO"/>
              <a:t>1 av 4 har mottatt dødstrusler</a:t>
            </a:r>
          </a:p>
          <a:p>
            <a:pPr lvl="1"/>
            <a:r>
              <a:rPr lang="nb-NO"/>
              <a:t>Nedgangen i </a:t>
            </a:r>
            <a:r>
              <a:rPr lang="nb-NO" err="1"/>
              <a:t>mødredødelighet</a:t>
            </a:r>
            <a:r>
              <a:rPr lang="nb-NO"/>
              <a:t> (globalt) har stagnert </a:t>
            </a:r>
          </a:p>
          <a:p>
            <a:pPr lvl="1"/>
            <a:r>
              <a:rPr lang="nb-NO"/>
              <a:t>85 </a:t>
            </a:r>
            <a:r>
              <a:rPr lang="nb-NO" err="1"/>
              <a:t>mill</a:t>
            </a:r>
            <a:r>
              <a:rPr lang="nb-NO"/>
              <a:t> barn og unge i krise- og konfliktområder er ute av skolen – 52% jenter </a:t>
            </a:r>
          </a:p>
          <a:p>
            <a:pPr lvl="1"/>
            <a:r>
              <a:rPr lang="nb-NO"/>
              <a:t>Mars 2025: 47% av kvinneledede og/eller kvinnerettighetsorganisasjoner regnet med å måtte legge ned i løpet av det kommende halvåret (spørreundersøkelse UN Women)</a:t>
            </a:r>
          </a:p>
          <a:p>
            <a:pPr marL="265112" lvl="1" indent="0">
              <a:buNone/>
            </a:pPr>
            <a:r>
              <a:rPr lang="nb-NO"/>
              <a:t> 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1EBF6-7319-DBD2-A9D8-C749C01E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24CAE9-3795-C1D9-F6F3-1997DA230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100" y="6428006"/>
            <a:ext cx="7572429" cy="215444"/>
          </a:xfrm>
        </p:spPr>
        <p:txBody>
          <a:bodyPr/>
          <a:lstStyle/>
          <a:p>
            <a:r>
              <a:rPr lang="en-US"/>
              <a:t>UN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9575" y="6357958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4BDD70C-289F-4728-AACD-4FFF58EFF1F9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071546"/>
          </a:xfrm>
        </p:spPr>
        <p:txBody>
          <a:bodyPr anchor="ctr">
            <a:normAutofit/>
          </a:bodyPr>
          <a:lstStyle/>
          <a:p>
            <a:pPr algn="ctr"/>
            <a:r>
              <a:rPr lang="nb-NO" b="1"/>
              <a:t>Resolusjon 1325 om </a:t>
            </a:r>
            <a:br>
              <a:rPr lang="nb-NO" b="1"/>
            </a:br>
            <a:r>
              <a:rPr lang="nb-NO" b="1"/>
              <a:t>kvinner, fred og sikkerhet</a:t>
            </a:r>
            <a:endParaRPr lang="en-US" sz="2800" b="1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92C77BE-A4A7-0B79-A000-241CC63A11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999" b="1099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4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4072-4435-0C4C-95F1-C5062E05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Hva sier Resolusjon 1325?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12956-E612-741A-3D79-C0082C0FB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/>
              <a:t>Anerkjenner kvinners viktige roller og bidrag til konfliktforebygging, konfliktløsning og fredsbygging – kvinner som </a:t>
            </a:r>
            <a:r>
              <a:rPr lang="nb-NO" u="sng"/>
              <a:t>aktører</a:t>
            </a:r>
            <a:r>
              <a:rPr lang="nb-NO"/>
              <a:t>, ikke bare offer</a:t>
            </a:r>
          </a:p>
          <a:p>
            <a:endParaRPr lang="nb-NO"/>
          </a:p>
          <a:p>
            <a:r>
              <a:rPr lang="nb-NO"/>
              <a:t>Kvinner skal inkluderes i alle beslutningsprosesser om internasjonal fred og sikkerhet – på alle nivå</a:t>
            </a:r>
          </a:p>
          <a:p>
            <a:pPr lvl="1"/>
            <a:r>
              <a:rPr lang="nb-NO"/>
              <a:t>Også nasjonalt (forsvar, politi, relevante departement) </a:t>
            </a:r>
          </a:p>
          <a:p>
            <a:pPr lvl="2"/>
            <a:r>
              <a:rPr lang="nb-NO"/>
              <a:t>Særlig aktuelt i 2026: Totalforsvarsåret – «alle skal med»</a:t>
            </a:r>
          </a:p>
          <a:p>
            <a:endParaRPr lang="nb-NO"/>
          </a:p>
          <a:p>
            <a:r>
              <a:rPr lang="nb-NO"/>
              <a:t>Anvendelse av kjønnsperspektiv på konfliktanalyser, behovsanalyser, planlegging av fredsoperasjon osv. </a:t>
            </a:r>
          </a:p>
          <a:p>
            <a:endParaRPr lang="nb-NO"/>
          </a:p>
          <a:p>
            <a:r>
              <a:rPr lang="nb-NO"/>
              <a:t>Utnevne flere kvinner som fredsmeklere, spesialutsendinger, ledere for freds- operasjoner osv. </a:t>
            </a:r>
          </a:p>
          <a:p>
            <a:endParaRPr lang="nb-NO"/>
          </a:p>
          <a:p>
            <a:r>
              <a:rPr lang="nb-NO"/>
              <a:t>Forebygge og bekjempe konfliktrelatert seksuell vold – bekjempe straffefrihet for denne typen vold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1BEA-4907-EF58-F756-60F767AB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FAC2-822C-4B3F-67D2-8C96B50B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Oppfølging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9B037-8E1B-59F0-57D2-F55AB1039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FNs sikkerhetsråd har vedtatt totalt 10 resolusjoner på ‘Kvinner, fred og sikkerhet – veletablert normativt rammeverk</a:t>
            </a:r>
          </a:p>
          <a:p>
            <a:endParaRPr lang="nb-NO"/>
          </a:p>
          <a:p>
            <a:r>
              <a:rPr lang="nb-NO"/>
              <a:t>115 land har utviklet nasjonale handlingsplaner – flere under utarbeidelse</a:t>
            </a:r>
          </a:p>
          <a:p>
            <a:pPr marL="0" indent="0">
              <a:buNone/>
            </a:pPr>
            <a:r>
              <a:rPr lang="nb-NO"/>
              <a:t> </a:t>
            </a:r>
          </a:p>
          <a:p>
            <a:r>
              <a:rPr lang="nb-NO"/>
              <a:t>WPS </a:t>
            </a:r>
            <a:r>
              <a:rPr lang="nb-NO" err="1"/>
              <a:t>Focal</a:t>
            </a:r>
            <a:r>
              <a:rPr lang="nb-NO"/>
              <a:t> Points Network – 107 medlemsland</a:t>
            </a:r>
          </a:p>
          <a:p>
            <a:endParaRPr lang="nb-NO"/>
          </a:p>
          <a:p>
            <a:r>
              <a:rPr lang="nb-NO"/>
              <a:t>Et stort antall regionale organisasjoner har egne handlingsplaner og strategier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Prioritert tema/agenda i utenrikspolitikken til land som Norge</a:t>
            </a:r>
          </a:p>
          <a:p>
            <a:pPr lvl="1"/>
            <a:r>
              <a:rPr lang="nb-NO"/>
              <a:t>Inkludert da Norge var medlem av FNs sikkerhetsråd 2021-2022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DBFC4-E953-050D-A05A-2E8BD1C3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3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C584-EF3D-4CF9-0E46-1512520E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Globale tilbakeslag - kvinner, fred og sikkerhet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816D-06B0-C37E-A58C-0E14F9213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Eksempler på tilbakeslag: </a:t>
            </a:r>
          </a:p>
          <a:p>
            <a:pPr lvl="1"/>
            <a:r>
              <a:rPr lang="nb-NO"/>
              <a:t>Sterk økning i væpnede konflikter globalt – vi feiler med konfliktløsning </a:t>
            </a:r>
          </a:p>
          <a:p>
            <a:pPr lvl="2"/>
            <a:r>
              <a:rPr lang="nb-NO"/>
              <a:t>2024: mer enn 676 millioner kvinner og jenter lever i nærheten av/innenfor en radius på 50 km fra dødelig konflikt </a:t>
            </a:r>
          </a:p>
          <a:p>
            <a:pPr lvl="2"/>
            <a:r>
              <a:rPr lang="nb-NO"/>
              <a:t>En økning på 45% fra 2013 </a:t>
            </a:r>
          </a:p>
          <a:p>
            <a:pPr lvl="1"/>
            <a:endParaRPr lang="nb-NO"/>
          </a:p>
          <a:p>
            <a:pPr lvl="1"/>
            <a:r>
              <a:rPr lang="nb-NO"/>
              <a:t>Handlingspunkt i fredsavtaler som berører kvinner/likestilling spesifikt økte fra 12% til 31% i perioden 2000-2020</a:t>
            </a:r>
          </a:p>
          <a:p>
            <a:pPr lvl="2"/>
            <a:r>
              <a:rPr lang="nb-NO"/>
              <a:t>2023: nedgang til 26%</a:t>
            </a:r>
          </a:p>
          <a:p>
            <a:pPr lvl="1"/>
            <a:endParaRPr lang="nb-NO"/>
          </a:p>
          <a:p>
            <a:pPr lvl="1"/>
            <a:r>
              <a:rPr lang="nb-NO"/>
              <a:t>2024: FN verifiserte mer enn 4 600 tilfeller av konfliktrelatert seksuell – en økning på 87% fra 2022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7923D-4B75-D055-50FF-6AC56236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48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BEE1-2751-EDF0-46E5-7669D65D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err="1"/>
              <a:t>Kvinners</a:t>
            </a:r>
            <a:r>
              <a:rPr lang="en-GB" b="1"/>
              <a:t> </a:t>
            </a:r>
            <a:r>
              <a:rPr lang="en-GB" b="1" err="1"/>
              <a:t>deltakelse</a:t>
            </a:r>
            <a:r>
              <a:rPr lang="en-GB" b="1"/>
              <a:t> </a:t>
            </a:r>
            <a:r>
              <a:rPr lang="en-GB" b="1" err="1"/>
              <a:t>i</a:t>
            </a:r>
            <a:r>
              <a:rPr lang="en-GB" b="1"/>
              <a:t> </a:t>
            </a:r>
            <a:r>
              <a:rPr lang="en-GB" b="1" err="1"/>
              <a:t>fredsprosesser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F911-ECE1-8BF6-72E3-786302E7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Tall for 2024: </a:t>
            </a:r>
          </a:p>
          <a:p>
            <a:pPr lvl="1"/>
            <a:r>
              <a:rPr lang="nb-NO" u="sng"/>
              <a:t>Forhandlere</a:t>
            </a:r>
            <a:r>
              <a:rPr lang="nb-NO"/>
              <a:t>: 7% - globalt gjennomsnitt</a:t>
            </a:r>
          </a:p>
          <a:p>
            <a:pPr lvl="1"/>
            <a:r>
              <a:rPr lang="nb-NO" u="sng"/>
              <a:t>Meklere</a:t>
            </a:r>
            <a:r>
              <a:rPr lang="nb-NO"/>
              <a:t>: 14% </a:t>
            </a:r>
          </a:p>
          <a:p>
            <a:pPr lvl="1"/>
            <a:r>
              <a:rPr lang="nb-NO" u="sng"/>
              <a:t>Underskrivere</a:t>
            </a:r>
            <a:r>
              <a:rPr lang="nb-NO"/>
              <a:t>: 20%</a:t>
            </a:r>
          </a:p>
          <a:p>
            <a:endParaRPr lang="nb-NO"/>
          </a:p>
          <a:p>
            <a:pPr lvl="1"/>
            <a:r>
              <a:rPr lang="nb-NO"/>
              <a:t>Colombia og Filippinene er unntakene som bidrar til å dra tallene opp – og dermed også maskere hvor ille det egentlig står til i andre prosesser  </a:t>
            </a:r>
          </a:p>
          <a:p>
            <a:endParaRPr lang="nb-NO"/>
          </a:p>
          <a:p>
            <a:r>
              <a:rPr lang="nb-NO"/>
              <a:t>Ingen av fredsavtalene inngått i 2023 hadde kvinneorganisasjoner representert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lvl="1"/>
            <a:endParaRPr lang="nb-NO"/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7AD4-4108-736D-5CF5-52064570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7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9F40-4C82-B0B1-67C3-882AE87C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Women, Peace and Security Index: Hva viser den?</a:t>
            </a:r>
            <a:endParaRPr lang="en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1B1CA-EA4B-B081-BFDA-80C5EE6A5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285860"/>
            <a:ext cx="4609207" cy="5072098"/>
          </a:xfrm>
        </p:spPr>
        <p:txBody>
          <a:bodyPr>
            <a:normAutofit/>
          </a:bodyPr>
          <a:lstStyle/>
          <a:p>
            <a:r>
              <a:rPr lang="nb-NO" sz="2000"/>
              <a:t>Rangering av 181 land etter hvordan de ‘leverer’ på KFS – tre dimensjoner: inkludering, rettigheter og sikkerhet</a:t>
            </a:r>
          </a:p>
          <a:p>
            <a:pPr marL="0" indent="0">
              <a:buNone/>
            </a:pPr>
            <a:endParaRPr lang="nb-NO" sz="2000"/>
          </a:p>
          <a:p>
            <a:r>
              <a:rPr lang="nb-NO" sz="2000"/>
              <a:t>Klar sammenheng mellom ivaretakelse av kvinners rettigheter/status og fred, demokrati og økonomisk velstand</a:t>
            </a:r>
          </a:p>
          <a:p>
            <a:endParaRPr lang="nb-NO" sz="2000"/>
          </a:p>
          <a:p>
            <a:r>
              <a:rPr lang="nb-NO" sz="2000"/>
              <a:t>Vi har sett en gradvis positiv utvikling siden den første indeksen i 2017</a:t>
            </a:r>
          </a:p>
          <a:p>
            <a:endParaRPr lang="nb-NO" sz="2000"/>
          </a:p>
          <a:p>
            <a:r>
              <a:rPr lang="nb-NO" sz="2000"/>
              <a:t>De siste par årene har utviklingen flatet ut/stoppet opp</a:t>
            </a:r>
          </a:p>
          <a:p>
            <a:pPr lvl="1"/>
            <a:r>
              <a:rPr lang="nb-NO" sz="2000"/>
              <a:t>Startet under pandemien</a:t>
            </a:r>
          </a:p>
          <a:p>
            <a:endParaRPr lang="nb-NO" sz="2000"/>
          </a:p>
          <a:p>
            <a:endParaRPr lang="nb-NO" sz="2000"/>
          </a:p>
          <a:p>
            <a:endParaRPr lang="nb-NO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82B2A-42E7-1FFC-03B4-95BED187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D70C-289F-4728-AACD-4FFF58EFF1F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F3CA7-A389-56E8-7225-41DC583B0C69}"/>
              </a:ext>
            </a:extLst>
          </p:cNvPr>
          <p:cNvSpPr txBox="1"/>
          <p:nvPr/>
        </p:nvSpPr>
        <p:spPr>
          <a:xfrm>
            <a:off x="5379284" y="5712763"/>
            <a:ext cx="3009900" cy="81136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nb-NO" sz="1200">
                <a:solidFill>
                  <a:schemeClr val="tx2"/>
                </a:solidFill>
                <a:latin typeface="Gill Sans MT" pitchFamily="34" charset="0"/>
              </a:rPr>
              <a:t>Samarbeid mellom Georgetown Institute for Women, Peace and Security (GIWPS) og PRIO GPS Centre – finansiert av norsk UD.</a:t>
            </a:r>
          </a:p>
          <a:p>
            <a:r>
              <a:rPr lang="en-GB" sz="1200">
                <a:solidFill>
                  <a:schemeClr val="tx2"/>
                </a:solidFill>
                <a:latin typeface="Gill Sans MT" pitchFamily="34" charset="0"/>
                <a:hlinkClick r:id="rId3"/>
              </a:rPr>
              <a:t>https://giwps.georgetown.edu/the-index/</a:t>
            </a:r>
            <a:r>
              <a:rPr lang="en-GB" sz="1200">
                <a:solidFill>
                  <a:schemeClr val="tx2"/>
                </a:solidFill>
                <a:latin typeface="Gill Sans MT" pitchFamily="34" charset="0"/>
              </a:rPr>
              <a:t> </a:t>
            </a:r>
          </a:p>
        </p:txBody>
      </p:sp>
      <p:pic>
        <p:nvPicPr>
          <p:cNvPr id="10" name="Content Placeholder 9" descr="A cover of a book&#10;&#10;AI-generated content may be incorrect.">
            <a:extLst>
              <a:ext uri="{FF2B5EF4-FFF2-40B4-BE49-F238E27FC236}">
                <a16:creationId xmlns:a16="http://schemas.microsoft.com/office/drawing/2014/main" id="{082C0D35-2FA9-1EED-0508-9717A8F05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04" y="1285876"/>
            <a:ext cx="3467680" cy="4494556"/>
          </a:xfrm>
        </p:spPr>
      </p:pic>
    </p:spTree>
    <p:extLst>
      <p:ext uri="{BB962C8B-B14F-4D97-AF65-F5344CB8AC3E}">
        <p14:creationId xmlns:p14="http://schemas.microsoft.com/office/powerpoint/2010/main" val="397805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O Palette">
      <a:dk1>
        <a:sysClr val="windowText" lastClr="000000"/>
      </a:dk1>
      <a:lt1>
        <a:sysClr val="window" lastClr="FFFFFF"/>
      </a:lt1>
      <a:dk2>
        <a:srgbClr val="00728F"/>
      </a:dk2>
      <a:lt2>
        <a:srgbClr val="AEBBBA"/>
      </a:lt2>
      <a:accent1>
        <a:srgbClr val="004F5A"/>
      </a:accent1>
      <a:accent2>
        <a:srgbClr val="00728F"/>
      </a:accent2>
      <a:accent3>
        <a:srgbClr val="38939B"/>
      </a:accent3>
      <a:accent4>
        <a:srgbClr val="72AFB6"/>
      </a:accent4>
      <a:accent5>
        <a:srgbClr val="9FC6CD"/>
      </a:accent5>
      <a:accent6>
        <a:srgbClr val="BCD6CD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90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36000" rIns="36000" bIns="36000" rtlCol="0" anchor="ctr" anchorCtr="0">
        <a:spAutoFit/>
      </a:bodyPr>
      <a:lstStyle>
        <a:defPPr>
          <a:defRPr sz="2100" dirty="0" smtClean="0">
            <a:solidFill>
              <a:schemeClr val="tx2"/>
            </a:solidFill>
            <a:latin typeface="Gill Sans M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IO Theme nobar">
  <a:themeElements>
    <a:clrScheme name="PRIO Palette">
      <a:dk1>
        <a:sysClr val="windowText" lastClr="000000"/>
      </a:dk1>
      <a:lt1>
        <a:sysClr val="window" lastClr="FFFFFF"/>
      </a:lt1>
      <a:dk2>
        <a:srgbClr val="00728F"/>
      </a:dk2>
      <a:lt2>
        <a:srgbClr val="AEBBBA"/>
      </a:lt2>
      <a:accent1>
        <a:srgbClr val="004F5A"/>
      </a:accent1>
      <a:accent2>
        <a:srgbClr val="00728F"/>
      </a:accent2>
      <a:accent3>
        <a:srgbClr val="38939B"/>
      </a:accent3>
      <a:accent4>
        <a:srgbClr val="72AFB6"/>
      </a:accent4>
      <a:accent5>
        <a:srgbClr val="9FC6CD"/>
      </a:accent5>
      <a:accent6>
        <a:srgbClr val="BCD6CD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90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36000" tIns="36000" rIns="36000" bIns="36000" rtlCol="0" anchor="ctr" anchorCtr="0">
        <a:spAutoFit/>
      </a:bodyPr>
      <a:lstStyle>
        <a:defPPr>
          <a:defRPr sz="2100" dirty="0" smtClean="0">
            <a:solidFill>
              <a:schemeClr val="tx2"/>
            </a:solidFill>
            <a:latin typeface="Gill Sans M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B4E1C4280774FA48927A78DE875FA" ma:contentTypeVersion="0" ma:contentTypeDescription="Create a new document." ma:contentTypeScope="" ma:versionID="b1cdc17edc2c56839938323308c6e37c">
  <xsd:schema xmlns:xsd="http://www.w3.org/2001/XMLSchema" xmlns:p="http://schemas.microsoft.com/office/2006/metadata/properties" xmlns:ns2="2872dc93-463f-46dd-81ed-33e0dd4e93a8" targetNamespace="http://schemas.microsoft.com/office/2006/metadata/properties" ma:root="true" ma:fieldsID="bb7becde1bea8e7c80f115a9bf843ea1" ns2:_="">
    <xsd:import namespace="2872dc93-463f-46dd-81ed-33e0dd4e93a8"/>
    <xsd:element name="properties">
      <xsd:complexType>
        <xsd:sequence>
          <xsd:element name="documentManagement">
            <xsd:complexType>
              <xsd:all>
                <xsd:element ref="ns2:Topic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872dc93-463f-46dd-81ed-33e0dd4e93a8" elementFormDefault="qualified">
    <xsd:import namespace="http://schemas.microsoft.com/office/2006/documentManagement/types"/>
    <xsd:element name="TopicId" ma:index="8" nillable="true" ma:displayName="TopicId" ma:hidden="true" ma:internalName="TopicI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opicId xmlns="2872dc93-463f-46dd-81ed-33e0dd4e93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FF768-43D5-4C73-B646-02DBD332FB59}">
  <ds:schemaRefs>
    <ds:schemaRef ds:uri="2872dc93-463f-46dd-81ed-33e0dd4e93a8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F00BDF-B365-4711-B1D9-3A2EDB272E59}">
  <ds:schemaRefs>
    <ds:schemaRef ds:uri="2872dc93-463f-46dd-81ed-33e0dd4e93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E174A6-9FFE-422A-8FAD-3F9DA630C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PRIO Theme nobar</vt:lpstr>
      <vt:lpstr>‘Kvinner, fred og sikkerhet’ under press:    Hva skjer og hva  kan/bør gjøres?  </vt:lpstr>
      <vt:lpstr>Globale tilbakeslag mot kvinners  rettigheter og likestilling  </vt:lpstr>
      <vt:lpstr>Globale tilbakeslag mot kvinners  rettigheter og likestilling </vt:lpstr>
      <vt:lpstr>Resolusjon 1325 om  kvinner, fred og sikkerhet</vt:lpstr>
      <vt:lpstr>Hva sier Resolusjon 1325?</vt:lpstr>
      <vt:lpstr>Oppfølging </vt:lpstr>
      <vt:lpstr>Globale tilbakeslag - kvinner, fred og sikkerhet</vt:lpstr>
      <vt:lpstr>Kvinners deltakelse i fredsprosesser</vt:lpstr>
      <vt:lpstr>Women, Peace and Security Index: Hva viser den?</vt:lpstr>
      <vt:lpstr>Hva kan og bør gjøres fra Norges side?</vt:lpstr>
    </vt:vector>
  </TitlesOfParts>
  <Company>PRIO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Jørgen Carling;Halvor Berggrav</dc:creator>
  <cp:revision>1</cp:revision>
  <dcterms:created xsi:type="dcterms:W3CDTF">2010-04-29T11:36:28Z</dcterms:created>
  <dcterms:modified xsi:type="dcterms:W3CDTF">2026-01-12T14:46:50Z</dcterms:modified>
</cp:coreProperties>
</file>