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Lst>
  <p:notesMasterIdLst>
    <p:notesMasterId r:id="rId24"/>
  </p:notesMasterIdLst>
  <p:sldIdLst>
    <p:sldId id="277" r:id="rId6"/>
    <p:sldId id="287" r:id="rId7"/>
    <p:sldId id="286" r:id="rId8"/>
    <p:sldId id="288" r:id="rId9"/>
    <p:sldId id="317" r:id="rId10"/>
    <p:sldId id="318" r:id="rId11"/>
    <p:sldId id="316" r:id="rId12"/>
    <p:sldId id="297" r:id="rId13"/>
    <p:sldId id="294" r:id="rId14"/>
    <p:sldId id="312" r:id="rId15"/>
    <p:sldId id="298" r:id="rId16"/>
    <p:sldId id="303" r:id="rId17"/>
    <p:sldId id="304" r:id="rId18"/>
    <p:sldId id="278" r:id="rId19"/>
    <p:sldId id="314" r:id="rId20"/>
    <p:sldId id="315" r:id="rId21"/>
    <p:sldId id="258" r:id="rId22"/>
    <p:sldId id="306" r:id="rId23"/>
  </p:sldIdLst>
  <p:sldSz cx="12192000" cy="6858000"/>
  <p:notesSz cx="6888163" cy="100203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0DE9DA4B-CECA-4DBF-8B1C-FE7CEBC4B468}">
          <p14:sldIdLst>
            <p14:sldId id="277"/>
            <p14:sldId id="287"/>
            <p14:sldId id="286"/>
            <p14:sldId id="288"/>
            <p14:sldId id="317"/>
            <p14:sldId id="318"/>
            <p14:sldId id="316"/>
            <p14:sldId id="297"/>
            <p14:sldId id="294"/>
            <p14:sldId id="312"/>
            <p14:sldId id="298"/>
            <p14:sldId id="303"/>
            <p14:sldId id="304"/>
            <p14:sldId id="278"/>
            <p14:sldId id="314"/>
            <p14:sldId id="315"/>
            <p14:sldId id="258"/>
            <p14:sldId id="306"/>
          </p14:sldIdLst>
        </p14:section>
      </p14:sectionLst>
    </p:ext>
    <p:ext uri="{EFAFB233-063F-42B5-8137-9DF3F51BA10A}">
      <p15:sldGuideLst xmlns:p15="http://schemas.microsoft.com/office/powerpoint/2012/main">
        <p15:guide id="1" pos="2797" userDrawn="1">
          <p15:clr>
            <a:srgbClr val="A4A3A4"/>
          </p15:clr>
        </p15:guide>
        <p15:guide id="2" pos="1300" userDrawn="1">
          <p15:clr>
            <a:srgbClr val="A4A3A4"/>
          </p15:clr>
        </p15:guide>
        <p15:guide id="3" orient="horz" pos="1412" userDrawn="1">
          <p15:clr>
            <a:srgbClr val="A4A3A4"/>
          </p15:clr>
        </p15:guide>
        <p15:guide id="4" orient="horz" pos="29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t Blekastad" initials="MB" lastIdx="1" clrIdx="0">
    <p:extLst>
      <p:ext uri="{19B8F6BF-5375-455C-9EA6-DF929625EA0E}">
        <p15:presenceInfo xmlns:p15="http://schemas.microsoft.com/office/powerpoint/2012/main" userId="b678dea333bee0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B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87211" autoAdjust="0"/>
  </p:normalViewPr>
  <p:slideViewPr>
    <p:cSldViewPr snapToGrid="0">
      <p:cViewPr varScale="1">
        <p:scale>
          <a:sx n="83" d="100"/>
          <a:sy n="83" d="100"/>
        </p:scale>
        <p:origin x="451" y="72"/>
      </p:cViewPr>
      <p:guideLst>
        <p:guide pos="2797"/>
        <p:guide pos="1300"/>
        <p:guide orient="horz" pos="1412"/>
        <p:guide orient="horz" pos="2908"/>
      </p:guideLst>
    </p:cSldViewPr>
  </p:slideViewPr>
  <p:notesTextViewPr>
    <p:cViewPr>
      <p:scale>
        <a:sx n="3" d="2"/>
        <a:sy n="3" d="2"/>
      </p:scale>
      <p:origin x="0" y="0"/>
    </p:cViewPr>
  </p:notesTextViewPr>
  <p:sorterViewPr>
    <p:cViewPr>
      <p:scale>
        <a:sx n="100" d="100"/>
        <a:sy n="100" d="100"/>
      </p:scale>
      <p:origin x="0" y="-56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27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1699" y="0"/>
            <a:ext cx="2984870" cy="502755"/>
          </a:xfrm>
          <a:prstGeom prst="rect">
            <a:avLst/>
          </a:prstGeom>
        </p:spPr>
        <p:txBody>
          <a:bodyPr vert="horz" lIns="91440" tIns="45720" rIns="91440" bIns="45720" rtlCol="0"/>
          <a:lstStyle>
            <a:lvl1pPr algn="r">
              <a:defRPr sz="1200"/>
            </a:lvl1pPr>
          </a:lstStyle>
          <a:p>
            <a:fld id="{12CAB6EB-7640-4A3C-903D-F0511B920E8E}" type="datetimeFigureOut">
              <a:rPr lang="en-US" smtClean="0"/>
              <a:t>6/30/2026</a:t>
            </a:fld>
            <a:endParaRPr lang="en-US"/>
          </a:p>
        </p:txBody>
      </p:sp>
      <p:sp>
        <p:nvSpPr>
          <p:cNvPr id="4" name="Slide Image Placeholder 3"/>
          <p:cNvSpPr>
            <a:spLocks noGrp="1" noRot="1" noChangeAspect="1"/>
          </p:cNvSpPr>
          <p:nvPr>
            <p:ph type="sldImg" idx="2"/>
          </p:nvPr>
        </p:nvSpPr>
        <p:spPr>
          <a:xfrm>
            <a:off x="439738" y="1254125"/>
            <a:ext cx="6008687" cy="3381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517547"/>
            <a:ext cx="2984870" cy="5027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1699" y="9517547"/>
            <a:ext cx="2984870" cy="502754"/>
          </a:xfrm>
          <a:prstGeom prst="rect">
            <a:avLst/>
          </a:prstGeom>
        </p:spPr>
        <p:txBody>
          <a:bodyPr vert="horz" lIns="91440" tIns="45720" rIns="91440" bIns="45720" rtlCol="0" anchor="b"/>
          <a:lstStyle>
            <a:lvl1pPr algn="r">
              <a:defRPr sz="1200"/>
            </a:lvl1pPr>
          </a:lstStyle>
          <a:p>
            <a:fld id="{872C2E46-C9F5-4202-B3AC-E058B51525BC}" type="slidenum">
              <a:rPr lang="en-US" smtClean="0"/>
              <a:t>‹#›</a:t>
            </a:fld>
            <a:endParaRPr lang="en-US"/>
          </a:p>
        </p:txBody>
      </p:sp>
    </p:spTree>
    <p:extLst>
      <p:ext uri="{BB962C8B-B14F-4D97-AF65-F5344CB8AC3E}">
        <p14:creationId xmlns:p14="http://schemas.microsoft.com/office/powerpoint/2010/main" val="3223268543"/>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My </a:t>
            </a:r>
            <a:r>
              <a:rPr lang="nb-NO" dirty="0" err="1"/>
              <a:t>main</a:t>
            </a:r>
            <a:r>
              <a:rPr lang="nb-NO" dirty="0"/>
              <a:t> </a:t>
            </a:r>
            <a:r>
              <a:rPr lang="nb-NO" dirty="0" err="1"/>
              <a:t>focus</a:t>
            </a:r>
            <a:r>
              <a:rPr lang="nb-NO" dirty="0"/>
              <a:t> </a:t>
            </a:r>
            <a:r>
              <a:rPr lang="nb-NO" dirty="0" err="1"/>
              <a:t>will</a:t>
            </a:r>
            <a:r>
              <a:rPr lang="nb-NO" dirty="0"/>
              <a:t> be </a:t>
            </a:r>
            <a:r>
              <a:rPr lang="nb-NO" dirty="0" err="1"/>
              <a:t>on</a:t>
            </a:r>
            <a:r>
              <a:rPr lang="nb-NO" dirty="0"/>
              <a:t> </a:t>
            </a:r>
            <a:r>
              <a:rPr lang="nb-NO" dirty="0" err="1"/>
              <a:t>the</a:t>
            </a:r>
            <a:r>
              <a:rPr lang="nb-NO" dirty="0"/>
              <a:t> </a:t>
            </a:r>
            <a:r>
              <a:rPr lang="nb-NO" dirty="0" err="1"/>
              <a:t>food</a:t>
            </a:r>
            <a:r>
              <a:rPr lang="nb-NO" dirty="0"/>
              <a:t> </a:t>
            </a:r>
            <a:r>
              <a:rPr lang="nb-NO" dirty="0" err="1"/>
              <a:t>traditions</a:t>
            </a:r>
            <a:r>
              <a:rPr lang="nb-NO" dirty="0"/>
              <a:t> </a:t>
            </a:r>
            <a:r>
              <a:rPr lang="nb-NO" dirty="0" err="1"/>
              <a:t>of</a:t>
            </a:r>
            <a:r>
              <a:rPr lang="nb-NO" dirty="0"/>
              <a:t> </a:t>
            </a:r>
            <a:r>
              <a:rPr lang="nb-NO" dirty="0" err="1"/>
              <a:t>the</a:t>
            </a:r>
            <a:r>
              <a:rPr lang="nb-NO" dirty="0"/>
              <a:t> last 50 </a:t>
            </a:r>
            <a:r>
              <a:rPr lang="nb-NO" dirty="0" err="1"/>
              <a:t>years</a:t>
            </a:r>
            <a:endParaRPr lang="nb-NO" dirty="0"/>
          </a:p>
        </p:txBody>
      </p:sp>
      <p:sp>
        <p:nvSpPr>
          <p:cNvPr id="4" name="Plassholder for lysbildenummer 3"/>
          <p:cNvSpPr>
            <a:spLocks noGrp="1"/>
          </p:cNvSpPr>
          <p:nvPr>
            <p:ph type="sldNum" sz="quarter" idx="5"/>
          </p:nvPr>
        </p:nvSpPr>
        <p:spPr/>
        <p:txBody>
          <a:bodyPr/>
          <a:lstStyle/>
          <a:p>
            <a:fld id="{872C2E46-C9F5-4202-B3AC-E058B51525BC}" type="slidenum">
              <a:rPr lang="en-US" smtClean="0"/>
              <a:t>1</a:t>
            </a:fld>
            <a:endParaRPr lang="en-US"/>
          </a:p>
        </p:txBody>
      </p:sp>
    </p:spTree>
    <p:extLst>
      <p:ext uri="{BB962C8B-B14F-4D97-AF65-F5344CB8AC3E}">
        <p14:creationId xmlns:p14="http://schemas.microsoft.com/office/powerpoint/2010/main" val="5661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24C0E-CD60-6A8D-0A10-6FAF4797B15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940D3DA-3E92-760E-A27A-BE726F2DF42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521598B-60D2-0E38-FE9B-F309C661F560}"/>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4D884B8D-021B-EAB3-0A63-2CC47B069D60}"/>
              </a:ext>
            </a:extLst>
          </p:cNvPr>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72C2E46-C9F5-4202-B3AC-E058B51525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02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72C2E46-C9F5-4202-B3AC-E058B51525BC}" type="slidenum">
              <a:rPr lang="en-US" smtClean="0"/>
              <a:t>16</a:t>
            </a:fld>
            <a:endParaRPr lang="en-US"/>
          </a:p>
        </p:txBody>
      </p:sp>
    </p:spTree>
    <p:extLst>
      <p:ext uri="{BB962C8B-B14F-4D97-AF65-F5344CB8AC3E}">
        <p14:creationId xmlns:p14="http://schemas.microsoft.com/office/powerpoint/2010/main" val="4253884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a little taste/ shot of rhubarb juice</a:t>
            </a:r>
            <a:endParaRPr lang="nb-NO" dirty="0"/>
          </a:p>
        </p:txBody>
      </p:sp>
      <p:sp>
        <p:nvSpPr>
          <p:cNvPr id="4" name="Plassholder for lysbildenummer 3"/>
          <p:cNvSpPr>
            <a:spLocks noGrp="1"/>
          </p:cNvSpPr>
          <p:nvPr>
            <p:ph type="sldNum" sz="quarter" idx="5"/>
          </p:nvPr>
        </p:nvSpPr>
        <p:spPr/>
        <p:txBody>
          <a:bodyPr/>
          <a:lstStyle/>
          <a:p>
            <a:fld id="{872C2E46-C9F5-4202-B3AC-E058B51525BC}" type="slidenum">
              <a:rPr lang="en-US" smtClean="0"/>
              <a:t>17</a:t>
            </a:fld>
            <a:endParaRPr lang="en-US"/>
          </a:p>
        </p:txBody>
      </p:sp>
    </p:spTree>
    <p:extLst>
      <p:ext uri="{BB962C8B-B14F-4D97-AF65-F5344CB8AC3E}">
        <p14:creationId xmlns:p14="http://schemas.microsoft.com/office/powerpoint/2010/main" val="43718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The </a:t>
            </a:r>
            <a:r>
              <a:rPr lang="nb-NO" dirty="0" err="1"/>
              <a:t>words</a:t>
            </a:r>
            <a:r>
              <a:rPr lang="nb-NO" dirty="0"/>
              <a:t> om </a:t>
            </a:r>
            <a:r>
              <a:rPr lang="nb-NO" dirty="0" err="1"/>
              <a:t>the</a:t>
            </a:r>
            <a:r>
              <a:rPr lang="nb-NO" dirty="0"/>
              <a:t> </a:t>
            </a:r>
            <a:r>
              <a:rPr lang="nb-NO" dirty="0" err="1"/>
              <a:t>photo</a:t>
            </a:r>
            <a:r>
              <a:rPr lang="nb-NO" dirty="0"/>
              <a:t> </a:t>
            </a:r>
            <a:r>
              <a:rPr lang="nb-NO" dirty="0" err="1"/>
              <a:t>means</a:t>
            </a:r>
            <a:r>
              <a:rPr lang="nb-NO" dirty="0"/>
              <a:t>: </a:t>
            </a:r>
            <a:r>
              <a:rPr lang="nb-NO" dirty="0" err="1"/>
              <a:t>Sustainability</a:t>
            </a:r>
            <a:r>
              <a:rPr lang="nb-NO" dirty="0"/>
              <a:t>, </a:t>
            </a:r>
            <a:r>
              <a:rPr lang="nb-NO" dirty="0" err="1"/>
              <a:t>equality</a:t>
            </a:r>
            <a:r>
              <a:rPr lang="nb-NO" dirty="0"/>
              <a:t>, </a:t>
            </a:r>
            <a:r>
              <a:rPr lang="nb-NO" dirty="0" err="1"/>
              <a:t>inclusion</a:t>
            </a:r>
            <a:r>
              <a:rPr lang="nb-NO" dirty="0"/>
              <a:t>, </a:t>
            </a:r>
            <a:r>
              <a:rPr lang="nb-NO" dirty="0" err="1"/>
              <a:t>traditions</a:t>
            </a:r>
            <a:r>
              <a:rPr lang="nb-NO" dirty="0"/>
              <a:t>, </a:t>
            </a:r>
            <a:r>
              <a:rPr lang="nb-NO" dirty="0" err="1"/>
              <a:t>solidarity</a:t>
            </a:r>
            <a:r>
              <a:rPr lang="nb-NO" dirty="0"/>
              <a:t>.</a:t>
            </a:r>
          </a:p>
          <a:p>
            <a:r>
              <a:rPr lang="en-US" dirty="0"/>
              <a:t>Those are the main points of the Norwegian Rural Women's Association</a:t>
            </a:r>
            <a:endParaRPr lang="nb-NO" dirty="0"/>
          </a:p>
        </p:txBody>
      </p:sp>
      <p:sp>
        <p:nvSpPr>
          <p:cNvPr id="4" name="Plassholder for lysbildenummer 3"/>
          <p:cNvSpPr>
            <a:spLocks noGrp="1"/>
          </p:cNvSpPr>
          <p:nvPr>
            <p:ph type="sldNum" sz="quarter" idx="5"/>
          </p:nvPr>
        </p:nvSpPr>
        <p:spPr/>
        <p:txBody>
          <a:bodyPr/>
          <a:lstStyle/>
          <a:p>
            <a:fld id="{872C2E46-C9F5-4202-B3AC-E058B51525BC}" type="slidenum">
              <a:rPr lang="en-US" smtClean="0"/>
              <a:t>2</a:t>
            </a:fld>
            <a:endParaRPr lang="en-US"/>
          </a:p>
        </p:txBody>
      </p:sp>
    </p:spTree>
    <p:extLst>
      <p:ext uri="{BB962C8B-B14F-4D97-AF65-F5344CB8AC3E}">
        <p14:creationId xmlns:p14="http://schemas.microsoft.com/office/powerpoint/2010/main" val="8118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dirty="0"/>
              <a:t>I am leader </a:t>
            </a:r>
            <a:r>
              <a:rPr lang="nb-NO" dirty="0" err="1"/>
              <a:t>of</a:t>
            </a:r>
            <a:r>
              <a:rPr lang="nb-NO" dirty="0"/>
              <a:t> Kvæfjord Rural </a:t>
            </a:r>
            <a:r>
              <a:rPr lang="nb-NO" dirty="0" err="1"/>
              <a:t>Women's</a:t>
            </a:r>
            <a:r>
              <a:rPr lang="nb-NO" dirty="0"/>
              <a:t> Association, and</a:t>
            </a:r>
          </a:p>
          <a:p>
            <a:r>
              <a:rPr lang="nb-NO" dirty="0"/>
              <a:t> live in Borkenes, a </a:t>
            </a:r>
            <a:r>
              <a:rPr lang="nb-NO" dirty="0" err="1"/>
              <a:t>small</a:t>
            </a:r>
            <a:r>
              <a:rPr lang="nb-NO" dirty="0"/>
              <a:t> </a:t>
            </a:r>
            <a:r>
              <a:rPr lang="nb-NO" dirty="0" err="1"/>
              <a:t>village</a:t>
            </a:r>
            <a:r>
              <a:rPr lang="nb-NO" dirty="0"/>
              <a:t> in </a:t>
            </a:r>
            <a:r>
              <a:rPr lang="nb-NO" dirty="0" err="1"/>
              <a:t>the</a:t>
            </a:r>
            <a:r>
              <a:rPr lang="nb-NO" dirty="0"/>
              <a:t> </a:t>
            </a:r>
            <a:r>
              <a:rPr lang="nb-NO" dirty="0" err="1"/>
              <a:t>community</a:t>
            </a:r>
            <a:r>
              <a:rPr lang="nb-NO" dirty="0"/>
              <a:t> </a:t>
            </a:r>
            <a:r>
              <a:rPr lang="nb-NO" dirty="0" err="1"/>
              <a:t>of</a:t>
            </a:r>
            <a:r>
              <a:rPr lang="nb-NO" dirty="0"/>
              <a:t> Kvæfjord, in Troms </a:t>
            </a:r>
          </a:p>
          <a:p>
            <a:r>
              <a:rPr lang="nb-NO" dirty="0"/>
              <a:t>Vesterålen, </a:t>
            </a:r>
            <a:r>
              <a:rPr lang="nb-NO" dirty="0" err="1"/>
              <a:t>between</a:t>
            </a:r>
            <a:r>
              <a:rPr lang="nb-NO" dirty="0"/>
              <a:t> Harstad in Troms and Sortland in Nordland </a:t>
            </a:r>
            <a:r>
              <a:rPr lang="nb-NO" dirty="0" err="1"/>
              <a:t>county</a:t>
            </a:r>
            <a:endParaRPr lang="nb-NO" dirty="0"/>
          </a:p>
          <a:p>
            <a:endParaRPr lang="nb-NO" dirty="0"/>
          </a:p>
        </p:txBody>
      </p:sp>
      <p:sp>
        <p:nvSpPr>
          <p:cNvPr id="4" name="Plassholder for lysbildenummer 3"/>
          <p:cNvSpPr>
            <a:spLocks noGrp="1"/>
          </p:cNvSpPr>
          <p:nvPr>
            <p:ph type="sldNum" sz="quarter" idx="5"/>
          </p:nvPr>
        </p:nvSpPr>
        <p:spPr/>
        <p:txBody>
          <a:bodyPr/>
          <a:lstStyle/>
          <a:p>
            <a:fld id="{872C2E46-C9F5-4202-B3AC-E058B51525BC}" type="slidenum">
              <a:rPr lang="en-US" smtClean="0"/>
              <a:t>4</a:t>
            </a:fld>
            <a:endParaRPr lang="en-US"/>
          </a:p>
        </p:txBody>
      </p:sp>
    </p:spTree>
    <p:extLst>
      <p:ext uri="{BB962C8B-B14F-4D97-AF65-F5344CB8AC3E}">
        <p14:creationId xmlns:p14="http://schemas.microsoft.com/office/powerpoint/2010/main" val="125878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Karve, persille, timian, gressløk, einebær</a:t>
            </a:r>
          </a:p>
        </p:txBody>
      </p:sp>
      <p:sp>
        <p:nvSpPr>
          <p:cNvPr id="4" name="Plassholder for lysbildenummer 3"/>
          <p:cNvSpPr>
            <a:spLocks noGrp="1"/>
          </p:cNvSpPr>
          <p:nvPr>
            <p:ph type="sldNum" sz="quarter" idx="5"/>
          </p:nvPr>
        </p:nvSpPr>
        <p:spPr/>
        <p:txBody>
          <a:bodyPr/>
          <a:lstStyle/>
          <a:p>
            <a:fld id="{872C2E46-C9F5-4202-B3AC-E058B51525BC}" type="slidenum">
              <a:rPr lang="en-US" smtClean="0"/>
              <a:t>5</a:t>
            </a:fld>
            <a:endParaRPr lang="en-US"/>
          </a:p>
        </p:txBody>
      </p:sp>
    </p:spTree>
    <p:extLst>
      <p:ext uri="{BB962C8B-B14F-4D97-AF65-F5344CB8AC3E}">
        <p14:creationId xmlns:p14="http://schemas.microsoft.com/office/powerpoint/2010/main" val="314713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Adult hens are now being destroyed as there are no sales channels to get them into stores. Everybody wants </a:t>
            </a:r>
            <a:r>
              <a:rPr lang="en-US" dirty="0" err="1"/>
              <a:t>fastgrowing</a:t>
            </a:r>
            <a:r>
              <a:rPr lang="en-US" dirty="0"/>
              <a:t> young chicken</a:t>
            </a:r>
          </a:p>
          <a:p>
            <a:r>
              <a:rPr lang="en-US" dirty="0" err="1"/>
              <a:t>Rhubarbplants</a:t>
            </a:r>
            <a:r>
              <a:rPr lang="en-US" dirty="0"/>
              <a:t> outside every house… and still remains although the houses are gone</a:t>
            </a:r>
            <a:endParaRPr lang="nb-NO" dirty="0"/>
          </a:p>
        </p:txBody>
      </p:sp>
      <p:sp>
        <p:nvSpPr>
          <p:cNvPr id="4" name="Plassholder for lysbildenummer 3"/>
          <p:cNvSpPr>
            <a:spLocks noGrp="1"/>
          </p:cNvSpPr>
          <p:nvPr>
            <p:ph type="sldNum" sz="quarter" idx="5"/>
          </p:nvPr>
        </p:nvSpPr>
        <p:spPr/>
        <p:txBody>
          <a:bodyPr/>
          <a:lstStyle/>
          <a:p>
            <a:fld id="{872C2E46-C9F5-4202-B3AC-E058B51525BC}" type="slidenum">
              <a:rPr lang="en-US" smtClean="0"/>
              <a:t>7</a:t>
            </a:fld>
            <a:endParaRPr lang="en-US"/>
          </a:p>
        </p:txBody>
      </p:sp>
    </p:spTree>
    <p:extLst>
      <p:ext uri="{BB962C8B-B14F-4D97-AF65-F5344CB8AC3E}">
        <p14:creationId xmlns:p14="http://schemas.microsoft.com/office/powerpoint/2010/main" val="3312481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US" sz="1050" dirty="0"/>
              <a:t>Example:</a:t>
            </a:r>
          </a:p>
          <a:p>
            <a:r>
              <a:rPr lang="en-US" sz="1200" dirty="0"/>
              <a:t>In climate zone H1, one can grow most types of vegetables and fruits including peaches, apricots (in sheltered locations).</a:t>
            </a:r>
          </a:p>
          <a:p>
            <a:r>
              <a:rPr lang="en-US" sz="1200" dirty="0"/>
              <a:t>In climate zone H8, one can grow turnips, carrots, lettuce, currants, blackcurrants, raspberries</a:t>
            </a:r>
            <a:endParaRPr lang="nb-NO" dirty="0"/>
          </a:p>
        </p:txBody>
      </p:sp>
      <p:sp>
        <p:nvSpPr>
          <p:cNvPr id="4" name="Plassholder for lysbildenummer 3"/>
          <p:cNvSpPr>
            <a:spLocks noGrp="1"/>
          </p:cNvSpPr>
          <p:nvPr>
            <p:ph type="sldNum" sz="quarter" idx="5"/>
          </p:nvPr>
        </p:nvSpPr>
        <p:spPr/>
        <p:txBody>
          <a:bodyPr/>
          <a:lstStyle/>
          <a:p>
            <a:fld id="{872C2E46-C9F5-4202-B3AC-E058B51525BC}" type="slidenum">
              <a:rPr lang="en-US" smtClean="0"/>
              <a:t>9</a:t>
            </a:fld>
            <a:endParaRPr lang="en-US"/>
          </a:p>
        </p:txBody>
      </p:sp>
    </p:spTree>
    <p:extLst>
      <p:ext uri="{BB962C8B-B14F-4D97-AF65-F5344CB8AC3E}">
        <p14:creationId xmlns:p14="http://schemas.microsoft.com/office/powerpoint/2010/main" val="250052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Maks 300-400g rødt kjøtt pr uke</a:t>
            </a:r>
          </a:p>
          <a:p>
            <a:r>
              <a:rPr lang="nb-NO" dirty="0"/>
              <a:t>Beans and </a:t>
            </a:r>
            <a:r>
              <a:rPr lang="nb-NO" dirty="0" err="1"/>
              <a:t>lentils</a:t>
            </a:r>
            <a:r>
              <a:rPr lang="nb-NO" dirty="0"/>
              <a:t> </a:t>
            </a:r>
            <a:r>
              <a:rPr lang="nb-NO" dirty="0" err="1"/>
              <a:t>are</a:t>
            </a:r>
            <a:r>
              <a:rPr lang="nb-NO" dirty="0"/>
              <a:t> </a:t>
            </a:r>
            <a:r>
              <a:rPr lang="nb-NO" dirty="0" err="1"/>
              <a:t>imported</a:t>
            </a:r>
            <a:r>
              <a:rPr lang="nb-NO" dirty="0"/>
              <a:t>.</a:t>
            </a:r>
          </a:p>
        </p:txBody>
      </p:sp>
      <p:sp>
        <p:nvSpPr>
          <p:cNvPr id="4" name="Plassholder for lysbildenummer 3"/>
          <p:cNvSpPr>
            <a:spLocks noGrp="1"/>
          </p:cNvSpPr>
          <p:nvPr>
            <p:ph type="sldNum" sz="quarter" idx="5"/>
          </p:nvPr>
        </p:nvSpPr>
        <p:spPr/>
        <p:txBody>
          <a:bodyPr/>
          <a:lstStyle/>
          <a:p>
            <a:fld id="{872C2E46-C9F5-4202-B3AC-E058B51525BC}" type="slidenum">
              <a:rPr lang="en-US" smtClean="0"/>
              <a:t>10</a:t>
            </a:fld>
            <a:endParaRPr lang="en-US"/>
          </a:p>
        </p:txBody>
      </p:sp>
    </p:spTree>
    <p:extLst>
      <p:ext uri="{BB962C8B-B14F-4D97-AF65-F5344CB8AC3E}">
        <p14:creationId xmlns:p14="http://schemas.microsoft.com/office/powerpoint/2010/main" val="1081498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The State Administrator in Troms and </a:t>
            </a:r>
            <a:r>
              <a:rPr lang="en-US" dirty="0" err="1"/>
              <a:t>Finnmark</a:t>
            </a:r>
            <a:r>
              <a:rPr lang="en-US" dirty="0"/>
              <a:t> wants more focus on food security if a crisis were to strike over a longer period in Troms and </a:t>
            </a:r>
            <a:r>
              <a:rPr lang="en-US" dirty="0" err="1"/>
              <a:t>Finnmark</a:t>
            </a:r>
            <a:r>
              <a:rPr lang="en-US" dirty="0"/>
              <a:t> and has therefore prepared a document that shows what the population of </a:t>
            </a:r>
            <a:r>
              <a:rPr lang="en-US" dirty="0" err="1"/>
              <a:t>Finnmark</a:t>
            </a:r>
            <a:r>
              <a:rPr lang="en-US" dirty="0"/>
              <a:t> and Troms can get from agriculture if we were to become isolated. 16.09.2025 Food security in the north is vulnerable to crisis | State Administrator in Troms and </a:t>
            </a:r>
            <a:r>
              <a:rPr lang="en-US" dirty="0" err="1"/>
              <a:t>Finnmark</a:t>
            </a:r>
            <a:r>
              <a:rPr lang="en-US" dirty="0"/>
              <a:t> )</a:t>
            </a:r>
            <a:endParaRPr lang="nb-NO" dirty="0"/>
          </a:p>
        </p:txBody>
      </p:sp>
      <p:sp>
        <p:nvSpPr>
          <p:cNvPr id="4" name="Plassholder for lysbildenummer 3"/>
          <p:cNvSpPr>
            <a:spLocks noGrp="1"/>
          </p:cNvSpPr>
          <p:nvPr>
            <p:ph type="sldNum" sz="quarter" idx="5"/>
          </p:nvPr>
        </p:nvSpPr>
        <p:spPr/>
        <p:txBody>
          <a:bodyPr/>
          <a:lstStyle/>
          <a:p>
            <a:fld id="{872C2E46-C9F5-4202-B3AC-E058B51525BC}" type="slidenum">
              <a:rPr lang="en-US" smtClean="0"/>
              <a:t>12</a:t>
            </a:fld>
            <a:endParaRPr lang="en-US"/>
          </a:p>
        </p:txBody>
      </p:sp>
    </p:spTree>
    <p:extLst>
      <p:ext uri="{BB962C8B-B14F-4D97-AF65-F5344CB8AC3E}">
        <p14:creationId xmlns:p14="http://schemas.microsoft.com/office/powerpoint/2010/main" val="3829233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Frugality</a:t>
            </a:r>
            <a:r>
              <a:rPr lang="nb-NO" dirty="0"/>
              <a:t>= sparsommelighet</a:t>
            </a:r>
          </a:p>
        </p:txBody>
      </p:sp>
      <p:sp>
        <p:nvSpPr>
          <p:cNvPr id="4" name="Plassholder for lysbildenummer 3"/>
          <p:cNvSpPr>
            <a:spLocks noGrp="1"/>
          </p:cNvSpPr>
          <p:nvPr>
            <p:ph type="sldNum" sz="quarter" idx="5"/>
          </p:nvPr>
        </p:nvSpPr>
        <p:spPr/>
        <p:txBody>
          <a:bodyPr/>
          <a:lstStyle/>
          <a:p>
            <a:fld id="{872C2E46-C9F5-4202-B3AC-E058B51525BC}" type="slidenum">
              <a:rPr lang="en-US" smtClean="0"/>
              <a:t>13</a:t>
            </a:fld>
            <a:endParaRPr lang="en-US"/>
          </a:p>
        </p:txBody>
      </p:sp>
    </p:spTree>
    <p:extLst>
      <p:ext uri="{BB962C8B-B14F-4D97-AF65-F5344CB8AC3E}">
        <p14:creationId xmlns:p14="http://schemas.microsoft.com/office/powerpoint/2010/main" val="346339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beige">
    <p:spTree>
      <p:nvGrpSpPr>
        <p:cNvPr id="1" name=""/>
        <p:cNvGrpSpPr/>
        <p:nvPr/>
      </p:nvGrpSpPr>
      <p:grpSpPr>
        <a:xfrm>
          <a:off x="0" y="0"/>
          <a:ext cx="0" cy="0"/>
          <a:chOff x="0" y="0"/>
          <a:chExt cx="0" cy="0"/>
        </a:xfrm>
      </p:grpSpPr>
      <p:sp>
        <p:nvSpPr>
          <p:cNvPr id="2" name="Title 1"/>
          <p:cNvSpPr>
            <a:spLocks noGrp="1"/>
          </p:cNvSpPr>
          <p:nvPr>
            <p:ph type="ctrTitle"/>
          </p:nvPr>
        </p:nvSpPr>
        <p:spPr>
          <a:xfrm>
            <a:off x="6133669" y="859659"/>
            <a:ext cx="4432735" cy="2387600"/>
          </a:xfrm>
        </p:spPr>
        <p:txBody>
          <a:bodyPr anchor="b"/>
          <a:lstStyle>
            <a:lvl1pPr algn="l">
              <a:lnSpc>
                <a:spcPct val="101000"/>
              </a:lnSpc>
              <a:defRPr sz="3551" b="1">
                <a:latin typeface="+mj-lt"/>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6133669" y="3677098"/>
            <a:ext cx="4432735" cy="570929"/>
          </a:xfrm>
        </p:spPr>
        <p:txBody>
          <a:bodyPr/>
          <a:lstStyle>
            <a:lvl1pPr marL="0" indent="0" algn="l">
              <a:buNone/>
              <a:defRPr sz="2400" b="1"/>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err="1"/>
              <a:t>Navn</a:t>
            </a:r>
            <a:r>
              <a:rPr lang="en-US" dirty="0"/>
              <a:t> </a:t>
            </a:r>
            <a:r>
              <a:rPr lang="en-US" dirty="0" err="1"/>
              <a:t>Etternavn</a:t>
            </a:r>
            <a:endParaRPr lang="en-US" dirty="0"/>
          </a:p>
        </p:txBody>
      </p:sp>
      <p:sp>
        <p:nvSpPr>
          <p:cNvPr id="4" name="Date Placeholder 3"/>
          <p:cNvSpPr>
            <a:spLocks noGrp="1"/>
          </p:cNvSpPr>
          <p:nvPr>
            <p:ph type="dt" sz="half" idx="10"/>
          </p:nvPr>
        </p:nvSpPr>
        <p:spPr>
          <a:xfrm>
            <a:off x="6133669" y="4327031"/>
            <a:ext cx="4432734" cy="365125"/>
          </a:xfrm>
          <a:prstGeom prst="rect">
            <a:avLst/>
          </a:prstGeom>
        </p:spPr>
        <p:txBody>
          <a:bodyPr lIns="0" tIns="0" rIns="0" bIns="0"/>
          <a:lstStyle>
            <a:lvl1pPr>
              <a:defRPr sz="1900">
                <a:solidFill>
                  <a:schemeClr val="tx2"/>
                </a:solidFill>
              </a:defRPr>
            </a:lvl1pPr>
          </a:lstStyle>
          <a:p>
            <a:endParaRPr lang="en-US" dirty="0"/>
          </a:p>
        </p:txBody>
      </p:sp>
      <p:sp>
        <p:nvSpPr>
          <p:cNvPr id="5" name="Footer Placeholder 4"/>
          <p:cNvSpPr>
            <a:spLocks noGrp="1"/>
          </p:cNvSpPr>
          <p:nvPr>
            <p:ph type="ftr" sz="quarter" idx="11"/>
          </p:nvPr>
        </p:nvSpPr>
        <p:spPr/>
        <p:txBody>
          <a:bodyPr/>
          <a:lstStyle/>
          <a:p>
            <a:r>
              <a:rPr lang="en-US"/>
              <a:t>CONVIVIUM-konferanse, Svolvær 26.06.2026</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pic>
        <p:nvPicPr>
          <p:cNvPr id="10" name="Graphic 9">
            <a:extLst>
              <a:ext uri="{FF2B5EF4-FFF2-40B4-BE49-F238E27FC236}">
                <a16:creationId xmlns:a16="http://schemas.microsoft.com/office/drawing/2014/main" id="{11616AD0-8DB5-477D-8E29-43C962A4DBC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64622" y="2243418"/>
            <a:ext cx="2383811" cy="2371164"/>
          </a:xfrm>
          <a:prstGeom prst="rect">
            <a:avLst/>
          </a:prstGeom>
        </p:spPr>
      </p:pic>
    </p:spTree>
    <p:extLst>
      <p:ext uri="{BB962C8B-B14F-4D97-AF65-F5344CB8AC3E}">
        <p14:creationId xmlns:p14="http://schemas.microsoft.com/office/powerpoint/2010/main" val="659830290"/>
      </p:ext>
    </p:extLst>
  </p:cSld>
  <p:clrMapOvr>
    <a:masterClrMapping/>
  </p:clrMapOvr>
  <p:extLst>
    <p:ext uri="{DCECCB84-F9BA-43D5-87BE-67443E8EF086}">
      <p15:sldGuideLst xmlns:p15="http://schemas.microsoft.com/office/powerpoint/2012/main">
        <p15:guide id="1" pos="2797" userDrawn="1">
          <p15:clr>
            <a:srgbClr val="A4A3A4"/>
          </p15:clr>
        </p15:guide>
        <p15:guide id="2" pos="1300" userDrawn="1">
          <p15:clr>
            <a:srgbClr val="A4A3A4"/>
          </p15:clr>
        </p15:guide>
        <p15:guide id="3" orient="horz" pos="2908" userDrawn="1">
          <p15:clr>
            <a:srgbClr val="A4A3A4"/>
          </p15:clr>
        </p15:guide>
        <p15:guide id="4" orient="horz" pos="1412"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m bil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Tittel</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7" name="Picture Placeholder 9">
            <a:extLst>
              <a:ext uri="{FF2B5EF4-FFF2-40B4-BE49-F238E27FC236}">
                <a16:creationId xmlns:a16="http://schemas.microsoft.com/office/drawing/2014/main" id="{E05ECD64-8729-4FB2-A4CA-651C37AEC088}"/>
              </a:ext>
            </a:extLst>
          </p:cNvPr>
          <p:cNvSpPr>
            <a:spLocks noGrp="1"/>
          </p:cNvSpPr>
          <p:nvPr>
            <p:ph type="pic" sz="quarter" idx="14"/>
          </p:nvPr>
        </p:nvSpPr>
        <p:spPr>
          <a:xfrm>
            <a:off x="6153085" y="54970"/>
            <a:ext cx="2960822" cy="3083880"/>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
        <p:nvSpPr>
          <p:cNvPr id="8" name="Picture Placeholder 9">
            <a:extLst>
              <a:ext uri="{FF2B5EF4-FFF2-40B4-BE49-F238E27FC236}">
                <a16:creationId xmlns:a16="http://schemas.microsoft.com/office/drawing/2014/main" id="{6926807B-4A30-4EB4-B055-B6958E009A1B}"/>
              </a:ext>
            </a:extLst>
          </p:cNvPr>
          <p:cNvSpPr>
            <a:spLocks noGrp="1"/>
          </p:cNvSpPr>
          <p:nvPr>
            <p:ph type="pic" sz="quarter" idx="15"/>
          </p:nvPr>
        </p:nvSpPr>
        <p:spPr>
          <a:xfrm>
            <a:off x="9166427" y="54970"/>
            <a:ext cx="2973053" cy="3083880"/>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
        <p:nvSpPr>
          <p:cNvPr id="9" name="Picture Placeholder 9">
            <a:extLst>
              <a:ext uri="{FF2B5EF4-FFF2-40B4-BE49-F238E27FC236}">
                <a16:creationId xmlns:a16="http://schemas.microsoft.com/office/drawing/2014/main" id="{C0643C92-0771-4C0D-A909-EF8310F0AF10}"/>
              </a:ext>
            </a:extLst>
          </p:cNvPr>
          <p:cNvSpPr>
            <a:spLocks noGrp="1"/>
          </p:cNvSpPr>
          <p:nvPr>
            <p:ph type="pic" sz="quarter" idx="16"/>
          </p:nvPr>
        </p:nvSpPr>
        <p:spPr>
          <a:xfrm>
            <a:off x="6153085" y="3183652"/>
            <a:ext cx="2963527" cy="3071822"/>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
        <p:nvSpPr>
          <p:cNvPr id="11" name="Picture Placeholder 9">
            <a:extLst>
              <a:ext uri="{FF2B5EF4-FFF2-40B4-BE49-F238E27FC236}">
                <a16:creationId xmlns:a16="http://schemas.microsoft.com/office/drawing/2014/main" id="{94875F29-865B-4C83-9959-79669CDA9DF3}"/>
              </a:ext>
            </a:extLst>
          </p:cNvPr>
          <p:cNvSpPr>
            <a:spLocks noGrp="1"/>
          </p:cNvSpPr>
          <p:nvPr>
            <p:ph type="pic" sz="quarter" idx="17"/>
          </p:nvPr>
        </p:nvSpPr>
        <p:spPr>
          <a:xfrm>
            <a:off x="9166427" y="3183652"/>
            <a:ext cx="2973053" cy="3071822"/>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
        <p:nvSpPr>
          <p:cNvPr id="12" name="Picture Placeholder 9">
            <a:extLst>
              <a:ext uri="{FF2B5EF4-FFF2-40B4-BE49-F238E27FC236}">
                <a16:creationId xmlns:a16="http://schemas.microsoft.com/office/drawing/2014/main" id="{AE1B2CFF-A33A-4763-98FD-3BB5D2C5F022}"/>
              </a:ext>
            </a:extLst>
          </p:cNvPr>
          <p:cNvSpPr>
            <a:spLocks noGrp="1"/>
          </p:cNvSpPr>
          <p:nvPr>
            <p:ph type="pic" sz="quarter" idx="18"/>
          </p:nvPr>
        </p:nvSpPr>
        <p:spPr>
          <a:xfrm>
            <a:off x="57265" y="54971"/>
            <a:ext cx="6019862" cy="6200503"/>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Tree>
    <p:extLst>
      <p:ext uri="{BB962C8B-B14F-4D97-AF65-F5344CB8AC3E}">
        <p14:creationId xmlns:p14="http://schemas.microsoft.com/office/powerpoint/2010/main" val="283782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 tittel og teks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543" y="1749632"/>
            <a:ext cx="5394272" cy="449125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11"/>
          </p:nvPr>
        </p:nvSpPr>
        <p:spPr/>
        <p:txBody>
          <a:bodyPr/>
          <a:lstStyle/>
          <a:p>
            <a:r>
              <a:rPr lang="en-US" dirty="0" err="1"/>
              <a:t>Tittel</a:t>
            </a:r>
            <a:endParaRPr lang="en-US" dirty="0"/>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7" name="Title 6">
            <a:extLst>
              <a:ext uri="{FF2B5EF4-FFF2-40B4-BE49-F238E27FC236}">
                <a16:creationId xmlns:a16="http://schemas.microsoft.com/office/drawing/2014/main" id="{2377CC30-A60F-446E-B82E-051AEFCC1652}"/>
              </a:ext>
            </a:extLst>
          </p:cNvPr>
          <p:cNvSpPr>
            <a:spLocks noGrp="1"/>
          </p:cNvSpPr>
          <p:nvPr>
            <p:ph type="title" hasCustomPrompt="1"/>
          </p:nvPr>
        </p:nvSpPr>
        <p:spPr>
          <a:xfrm>
            <a:off x="442732" y="834880"/>
            <a:ext cx="5398390" cy="808759"/>
          </a:xfrm>
        </p:spPr>
        <p:txBody>
          <a:bodyPr anchor="t"/>
          <a:lstStyle>
            <a:lvl1pPr>
              <a:defRPr/>
            </a:lvl1pPr>
          </a:lstStyle>
          <a:p>
            <a:r>
              <a:rPr lang="en-US" dirty="0"/>
              <a:t>Title</a:t>
            </a:r>
          </a:p>
        </p:txBody>
      </p:sp>
      <p:sp>
        <p:nvSpPr>
          <p:cNvPr id="14" name="Picture Placeholder 9">
            <a:extLst>
              <a:ext uri="{FF2B5EF4-FFF2-40B4-BE49-F238E27FC236}">
                <a16:creationId xmlns:a16="http://schemas.microsoft.com/office/drawing/2014/main" id="{51623EF6-DC16-45B2-8699-397FB6B6DC83}"/>
              </a:ext>
            </a:extLst>
          </p:cNvPr>
          <p:cNvSpPr>
            <a:spLocks noGrp="1"/>
          </p:cNvSpPr>
          <p:nvPr>
            <p:ph type="pic" sz="quarter" idx="18"/>
          </p:nvPr>
        </p:nvSpPr>
        <p:spPr>
          <a:xfrm>
            <a:off x="6153085" y="54971"/>
            <a:ext cx="5986395" cy="6200503"/>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Tree>
    <p:extLst>
      <p:ext uri="{BB962C8B-B14F-4D97-AF65-F5344CB8AC3E}">
        <p14:creationId xmlns:p14="http://schemas.microsoft.com/office/powerpoint/2010/main" val="2938595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6028" y="1829012"/>
            <a:ext cx="8463111" cy="44118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11"/>
          </p:nvPr>
        </p:nvSpPr>
        <p:spPr/>
        <p:txBody>
          <a:bodyPr/>
          <a:lstStyle/>
          <a:p>
            <a:r>
              <a:rPr lang="en-US"/>
              <a:t>Tittel</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7" name="Title 6">
            <a:extLst>
              <a:ext uri="{FF2B5EF4-FFF2-40B4-BE49-F238E27FC236}">
                <a16:creationId xmlns:a16="http://schemas.microsoft.com/office/drawing/2014/main" id="{2377CC30-A60F-446E-B82E-051AEFCC1652}"/>
              </a:ext>
            </a:extLst>
          </p:cNvPr>
          <p:cNvSpPr>
            <a:spLocks noGrp="1"/>
          </p:cNvSpPr>
          <p:nvPr>
            <p:ph type="title" hasCustomPrompt="1"/>
          </p:nvPr>
        </p:nvSpPr>
        <p:spPr>
          <a:xfrm>
            <a:off x="442732" y="834880"/>
            <a:ext cx="11306407" cy="808759"/>
          </a:xfrm>
        </p:spPr>
        <p:txBody>
          <a:bodyPr anchor="t"/>
          <a:lstStyle>
            <a:lvl1pPr>
              <a:defRPr/>
            </a:lvl1pPr>
          </a:lstStyle>
          <a:p>
            <a:r>
              <a:rPr lang="en-US" dirty="0"/>
              <a:t>Title</a:t>
            </a:r>
          </a:p>
        </p:txBody>
      </p:sp>
    </p:spTree>
    <p:extLst>
      <p:ext uri="{BB962C8B-B14F-4D97-AF65-F5344CB8AC3E}">
        <p14:creationId xmlns:p14="http://schemas.microsoft.com/office/powerpoint/2010/main" val="1493045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Forside rød">
    <p:bg>
      <p:bgPr>
        <a:solidFill>
          <a:schemeClr val="dk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33669" y="859659"/>
            <a:ext cx="4432735" cy="2387600"/>
          </a:xfrm>
        </p:spPr>
        <p:txBody>
          <a:bodyPr anchor="b"/>
          <a:lstStyle>
            <a:lvl1pPr algn="l">
              <a:lnSpc>
                <a:spcPct val="101000"/>
              </a:lnSpc>
              <a:defRPr sz="3551" b="1">
                <a:solidFill>
                  <a:schemeClr val="bg2"/>
                </a:solidFill>
                <a:latin typeface="+mj-lt"/>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6133669" y="3677098"/>
            <a:ext cx="4432735" cy="570929"/>
          </a:xfrm>
        </p:spPr>
        <p:txBody>
          <a:bodyPr/>
          <a:lstStyle>
            <a:lvl1pPr marL="0" indent="0" algn="l">
              <a:buNone/>
              <a:defRPr sz="2400" b="1">
                <a:solidFill>
                  <a:schemeClr val="bg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err="1"/>
              <a:t>Navn</a:t>
            </a:r>
            <a:r>
              <a:rPr lang="en-US" dirty="0"/>
              <a:t> </a:t>
            </a:r>
            <a:r>
              <a:rPr lang="en-US" dirty="0" err="1"/>
              <a:t>Etternavn</a:t>
            </a:r>
            <a:endParaRPr lang="en-US" dirty="0"/>
          </a:p>
        </p:txBody>
      </p:sp>
      <p:sp>
        <p:nvSpPr>
          <p:cNvPr id="4" name="Date Placeholder 3"/>
          <p:cNvSpPr>
            <a:spLocks noGrp="1"/>
          </p:cNvSpPr>
          <p:nvPr>
            <p:ph type="dt" sz="half" idx="10"/>
          </p:nvPr>
        </p:nvSpPr>
        <p:spPr>
          <a:xfrm>
            <a:off x="6133669" y="4327031"/>
            <a:ext cx="4432734" cy="365125"/>
          </a:xfrm>
          <a:prstGeom prst="rect">
            <a:avLst/>
          </a:prstGeom>
        </p:spPr>
        <p:txBody>
          <a:bodyPr lIns="0" tIns="0" rIns="0" bIns="0"/>
          <a:lstStyle>
            <a:lvl1pPr>
              <a:defRPr sz="1900">
                <a:solidFill>
                  <a:schemeClr val="bg2"/>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r>
              <a:rPr lang="en-US"/>
              <a:t>CONVIVIUM-konferanse, Svolvær 26.06.2026</a:t>
            </a:r>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A3EA19EE-7D28-4E4D-B4E9-85CE96A93ECD}" type="slidenum">
              <a:rPr lang="en-US" smtClean="0"/>
              <a:pPr/>
              <a:t>‹#›</a:t>
            </a:fld>
            <a:endParaRPr lang="en-US" dirty="0"/>
          </a:p>
        </p:txBody>
      </p:sp>
      <p:sp>
        <p:nvSpPr>
          <p:cNvPr id="11" name="TextBox 10">
            <a:extLst>
              <a:ext uri="{FF2B5EF4-FFF2-40B4-BE49-F238E27FC236}">
                <a16:creationId xmlns:a16="http://schemas.microsoft.com/office/drawing/2014/main" id="{0C19A489-901A-434F-985B-C5A838692032}"/>
              </a:ext>
            </a:extLst>
          </p:cNvPr>
          <p:cNvSpPr txBox="1"/>
          <p:nvPr userDrawn="1"/>
        </p:nvSpPr>
        <p:spPr>
          <a:xfrm>
            <a:off x="403081" y="6482054"/>
            <a:ext cx="1776841" cy="246221"/>
          </a:xfrm>
          <a:prstGeom prst="rect">
            <a:avLst/>
          </a:prstGeom>
          <a:noFill/>
        </p:spPr>
        <p:txBody>
          <a:bodyPr wrap="square" rtlCol="0">
            <a:spAutoFit/>
          </a:bodyPr>
          <a:lstStyle/>
          <a:p>
            <a:r>
              <a:rPr lang="nb-NO" sz="1000" b="1" dirty="0">
                <a:solidFill>
                  <a:schemeClr val="bg2"/>
                </a:solidFill>
                <a:latin typeface="+mj-lt"/>
              </a:rPr>
              <a:t>Norges Bygdekvinnelag</a:t>
            </a:r>
            <a:endParaRPr lang="en-US" sz="1000" b="1" dirty="0">
              <a:solidFill>
                <a:schemeClr val="bg2"/>
              </a:solidFill>
              <a:latin typeface="+mj-lt"/>
            </a:endParaRPr>
          </a:p>
        </p:txBody>
      </p:sp>
      <p:pic>
        <p:nvPicPr>
          <p:cNvPr id="12" name="Graphic 11">
            <a:extLst>
              <a:ext uri="{FF2B5EF4-FFF2-40B4-BE49-F238E27FC236}">
                <a16:creationId xmlns:a16="http://schemas.microsoft.com/office/drawing/2014/main" id="{1C0993ED-570B-4EB8-87E2-566670B3FA5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64622" y="2243418"/>
            <a:ext cx="2383811" cy="2371164"/>
          </a:xfrm>
          <a:prstGeom prst="rect">
            <a:avLst/>
          </a:prstGeom>
        </p:spPr>
      </p:pic>
    </p:spTree>
    <p:extLst>
      <p:ext uri="{BB962C8B-B14F-4D97-AF65-F5344CB8AC3E}">
        <p14:creationId xmlns:p14="http://schemas.microsoft.com/office/powerpoint/2010/main" val="3857253281"/>
      </p:ext>
    </p:extLst>
  </p:cSld>
  <p:clrMapOvr>
    <a:masterClrMapping/>
  </p:clrMapOvr>
  <p:extLst>
    <p:ext uri="{DCECCB84-F9BA-43D5-87BE-67443E8EF086}">
      <p15:sldGuideLst xmlns:p15="http://schemas.microsoft.com/office/powerpoint/2012/main">
        <p15:guide id="1" orient="horz" pos="1412" userDrawn="1">
          <p15:clr>
            <a:srgbClr val="A4A3A4"/>
          </p15:clr>
        </p15:guide>
        <p15:guide id="2" orient="horz" pos="2908" userDrawn="1">
          <p15:clr>
            <a:srgbClr val="A4A3A4"/>
          </p15:clr>
        </p15:guide>
        <p15:guide id="3" pos="2797" userDrawn="1">
          <p15:clr>
            <a:srgbClr val="A4A3A4"/>
          </p15:clr>
        </p15:guide>
        <p15:guide id="4" pos="1300"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CONVIVIUM-konferanse, Svolvær 26.06.2026</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10" name="Picture Placeholder 9">
            <a:extLst>
              <a:ext uri="{FF2B5EF4-FFF2-40B4-BE49-F238E27FC236}">
                <a16:creationId xmlns:a16="http://schemas.microsoft.com/office/drawing/2014/main" id="{532D88FD-057C-4017-83A2-884F617D4F28}"/>
              </a:ext>
            </a:extLst>
          </p:cNvPr>
          <p:cNvSpPr>
            <a:spLocks noGrp="1"/>
          </p:cNvSpPr>
          <p:nvPr>
            <p:ph type="pic" sz="quarter" idx="13"/>
          </p:nvPr>
        </p:nvSpPr>
        <p:spPr>
          <a:xfrm>
            <a:off x="57265" y="54971"/>
            <a:ext cx="12082215" cy="6200503"/>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Tree>
    <p:extLst>
      <p:ext uri="{BB962C8B-B14F-4D97-AF65-F5344CB8AC3E}">
        <p14:creationId xmlns:p14="http://schemas.microsoft.com/office/powerpoint/2010/main" val="178466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em bil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CONVIVIUM-konferanse, Svolvær 26.06.2026</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7" name="Picture Placeholder 9">
            <a:extLst>
              <a:ext uri="{FF2B5EF4-FFF2-40B4-BE49-F238E27FC236}">
                <a16:creationId xmlns:a16="http://schemas.microsoft.com/office/drawing/2014/main" id="{E05ECD64-8729-4FB2-A4CA-651C37AEC088}"/>
              </a:ext>
            </a:extLst>
          </p:cNvPr>
          <p:cNvSpPr>
            <a:spLocks noGrp="1"/>
          </p:cNvSpPr>
          <p:nvPr>
            <p:ph type="pic" sz="quarter" idx="14"/>
          </p:nvPr>
        </p:nvSpPr>
        <p:spPr>
          <a:xfrm>
            <a:off x="6153085" y="54970"/>
            <a:ext cx="2960822" cy="3083880"/>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
        <p:nvSpPr>
          <p:cNvPr id="8" name="Picture Placeholder 9">
            <a:extLst>
              <a:ext uri="{FF2B5EF4-FFF2-40B4-BE49-F238E27FC236}">
                <a16:creationId xmlns:a16="http://schemas.microsoft.com/office/drawing/2014/main" id="{6926807B-4A30-4EB4-B055-B6958E009A1B}"/>
              </a:ext>
            </a:extLst>
          </p:cNvPr>
          <p:cNvSpPr>
            <a:spLocks noGrp="1"/>
          </p:cNvSpPr>
          <p:nvPr>
            <p:ph type="pic" sz="quarter" idx="15"/>
          </p:nvPr>
        </p:nvSpPr>
        <p:spPr>
          <a:xfrm>
            <a:off x="9166427" y="54970"/>
            <a:ext cx="2973053" cy="3083880"/>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
        <p:nvSpPr>
          <p:cNvPr id="9" name="Picture Placeholder 9">
            <a:extLst>
              <a:ext uri="{FF2B5EF4-FFF2-40B4-BE49-F238E27FC236}">
                <a16:creationId xmlns:a16="http://schemas.microsoft.com/office/drawing/2014/main" id="{C0643C92-0771-4C0D-A909-EF8310F0AF10}"/>
              </a:ext>
            </a:extLst>
          </p:cNvPr>
          <p:cNvSpPr>
            <a:spLocks noGrp="1"/>
          </p:cNvSpPr>
          <p:nvPr>
            <p:ph type="pic" sz="quarter" idx="16"/>
          </p:nvPr>
        </p:nvSpPr>
        <p:spPr>
          <a:xfrm>
            <a:off x="6153085" y="3183652"/>
            <a:ext cx="2963527" cy="3071822"/>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
        <p:nvSpPr>
          <p:cNvPr id="11" name="Picture Placeholder 9">
            <a:extLst>
              <a:ext uri="{FF2B5EF4-FFF2-40B4-BE49-F238E27FC236}">
                <a16:creationId xmlns:a16="http://schemas.microsoft.com/office/drawing/2014/main" id="{94875F29-865B-4C83-9959-79669CDA9DF3}"/>
              </a:ext>
            </a:extLst>
          </p:cNvPr>
          <p:cNvSpPr>
            <a:spLocks noGrp="1"/>
          </p:cNvSpPr>
          <p:nvPr>
            <p:ph type="pic" sz="quarter" idx="17"/>
          </p:nvPr>
        </p:nvSpPr>
        <p:spPr>
          <a:xfrm>
            <a:off x="9166427" y="3183652"/>
            <a:ext cx="2973053" cy="3071822"/>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
        <p:nvSpPr>
          <p:cNvPr id="12" name="Picture Placeholder 9">
            <a:extLst>
              <a:ext uri="{FF2B5EF4-FFF2-40B4-BE49-F238E27FC236}">
                <a16:creationId xmlns:a16="http://schemas.microsoft.com/office/drawing/2014/main" id="{AE1B2CFF-A33A-4763-98FD-3BB5D2C5F022}"/>
              </a:ext>
            </a:extLst>
          </p:cNvPr>
          <p:cNvSpPr>
            <a:spLocks noGrp="1"/>
          </p:cNvSpPr>
          <p:nvPr>
            <p:ph type="pic" sz="quarter" idx="18"/>
          </p:nvPr>
        </p:nvSpPr>
        <p:spPr>
          <a:xfrm>
            <a:off x="57265" y="54971"/>
            <a:ext cx="6019862" cy="6200503"/>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Tree>
    <p:extLst>
      <p:ext uri="{BB962C8B-B14F-4D97-AF65-F5344CB8AC3E}">
        <p14:creationId xmlns:p14="http://schemas.microsoft.com/office/powerpoint/2010/main" val="348406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 tittel og teks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543" y="1749632"/>
            <a:ext cx="5394272" cy="449125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11"/>
          </p:nvPr>
        </p:nvSpPr>
        <p:spPr/>
        <p:txBody>
          <a:bodyPr/>
          <a:lstStyle/>
          <a:p>
            <a:r>
              <a:rPr lang="en-US"/>
              <a:t>CONVIVIUM-konferanse, Svolvær 26.06.2026</a:t>
            </a:r>
            <a:endParaRPr lang="en-US" dirty="0"/>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7" name="Title 6">
            <a:extLst>
              <a:ext uri="{FF2B5EF4-FFF2-40B4-BE49-F238E27FC236}">
                <a16:creationId xmlns:a16="http://schemas.microsoft.com/office/drawing/2014/main" id="{2377CC30-A60F-446E-B82E-051AEFCC1652}"/>
              </a:ext>
            </a:extLst>
          </p:cNvPr>
          <p:cNvSpPr>
            <a:spLocks noGrp="1"/>
          </p:cNvSpPr>
          <p:nvPr>
            <p:ph type="title" hasCustomPrompt="1"/>
          </p:nvPr>
        </p:nvSpPr>
        <p:spPr>
          <a:xfrm>
            <a:off x="442732" y="834880"/>
            <a:ext cx="5398390" cy="808759"/>
          </a:xfrm>
        </p:spPr>
        <p:txBody>
          <a:bodyPr anchor="t"/>
          <a:lstStyle>
            <a:lvl1pPr>
              <a:defRPr/>
            </a:lvl1pPr>
          </a:lstStyle>
          <a:p>
            <a:r>
              <a:rPr lang="en-US" dirty="0"/>
              <a:t>Title</a:t>
            </a:r>
          </a:p>
        </p:txBody>
      </p:sp>
      <p:sp>
        <p:nvSpPr>
          <p:cNvPr id="14" name="Picture Placeholder 9">
            <a:extLst>
              <a:ext uri="{FF2B5EF4-FFF2-40B4-BE49-F238E27FC236}">
                <a16:creationId xmlns:a16="http://schemas.microsoft.com/office/drawing/2014/main" id="{51623EF6-DC16-45B2-8699-397FB6B6DC83}"/>
              </a:ext>
            </a:extLst>
          </p:cNvPr>
          <p:cNvSpPr>
            <a:spLocks noGrp="1"/>
          </p:cNvSpPr>
          <p:nvPr>
            <p:ph type="pic" sz="quarter" idx="18"/>
          </p:nvPr>
        </p:nvSpPr>
        <p:spPr>
          <a:xfrm>
            <a:off x="6153085" y="54971"/>
            <a:ext cx="5986395" cy="6200503"/>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Tree>
    <p:extLst>
      <p:ext uri="{BB962C8B-B14F-4D97-AF65-F5344CB8AC3E}">
        <p14:creationId xmlns:p14="http://schemas.microsoft.com/office/powerpoint/2010/main" val="3693898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6028" y="1829012"/>
            <a:ext cx="8463111" cy="44118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11"/>
          </p:nvPr>
        </p:nvSpPr>
        <p:spPr/>
        <p:txBody>
          <a:bodyPr/>
          <a:lstStyle/>
          <a:p>
            <a:r>
              <a:rPr lang="en-US"/>
              <a:t>CONVIVIUM-konferanse, Svolvær 26.06.2026</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7" name="Title 6">
            <a:extLst>
              <a:ext uri="{FF2B5EF4-FFF2-40B4-BE49-F238E27FC236}">
                <a16:creationId xmlns:a16="http://schemas.microsoft.com/office/drawing/2014/main" id="{2377CC30-A60F-446E-B82E-051AEFCC1652}"/>
              </a:ext>
            </a:extLst>
          </p:cNvPr>
          <p:cNvSpPr>
            <a:spLocks noGrp="1"/>
          </p:cNvSpPr>
          <p:nvPr>
            <p:ph type="title" hasCustomPrompt="1"/>
          </p:nvPr>
        </p:nvSpPr>
        <p:spPr>
          <a:xfrm>
            <a:off x="442732" y="834880"/>
            <a:ext cx="11306407" cy="808759"/>
          </a:xfrm>
        </p:spPr>
        <p:txBody>
          <a:bodyPr anchor="t"/>
          <a:lstStyle>
            <a:lvl1pPr>
              <a:defRPr/>
            </a:lvl1pPr>
          </a:lstStyle>
          <a:p>
            <a:r>
              <a:rPr lang="en-US" dirty="0"/>
              <a:t>Title</a:t>
            </a:r>
          </a:p>
        </p:txBody>
      </p:sp>
    </p:spTree>
    <p:extLst>
      <p:ext uri="{BB962C8B-B14F-4D97-AF65-F5344CB8AC3E}">
        <p14:creationId xmlns:p14="http://schemas.microsoft.com/office/powerpoint/2010/main" val="382202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Forside beige">
    <p:spTree>
      <p:nvGrpSpPr>
        <p:cNvPr id="1" name=""/>
        <p:cNvGrpSpPr/>
        <p:nvPr/>
      </p:nvGrpSpPr>
      <p:grpSpPr>
        <a:xfrm>
          <a:off x="0" y="0"/>
          <a:ext cx="0" cy="0"/>
          <a:chOff x="0" y="0"/>
          <a:chExt cx="0" cy="0"/>
        </a:xfrm>
      </p:grpSpPr>
      <p:sp>
        <p:nvSpPr>
          <p:cNvPr id="2" name="Title 1"/>
          <p:cNvSpPr>
            <a:spLocks noGrp="1"/>
          </p:cNvSpPr>
          <p:nvPr>
            <p:ph type="ctrTitle"/>
          </p:nvPr>
        </p:nvSpPr>
        <p:spPr>
          <a:xfrm>
            <a:off x="6133669" y="859659"/>
            <a:ext cx="4432735" cy="2387600"/>
          </a:xfrm>
        </p:spPr>
        <p:txBody>
          <a:bodyPr anchor="b"/>
          <a:lstStyle>
            <a:lvl1pPr algn="l">
              <a:lnSpc>
                <a:spcPct val="101000"/>
              </a:lnSpc>
              <a:defRPr sz="3551" b="1">
                <a:latin typeface="+mj-lt"/>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6133669" y="3677098"/>
            <a:ext cx="4432735" cy="570929"/>
          </a:xfrm>
        </p:spPr>
        <p:txBody>
          <a:bodyPr/>
          <a:lstStyle>
            <a:lvl1pPr marL="0" indent="0" algn="l">
              <a:buNone/>
              <a:defRPr sz="2400" b="1"/>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err="1"/>
              <a:t>Navn</a:t>
            </a:r>
            <a:r>
              <a:rPr lang="en-US" dirty="0"/>
              <a:t> </a:t>
            </a:r>
            <a:r>
              <a:rPr lang="en-US" dirty="0" err="1"/>
              <a:t>Etternavn</a:t>
            </a:r>
            <a:endParaRPr lang="en-US" dirty="0"/>
          </a:p>
        </p:txBody>
      </p:sp>
      <p:sp>
        <p:nvSpPr>
          <p:cNvPr id="4" name="Date Placeholder 3"/>
          <p:cNvSpPr>
            <a:spLocks noGrp="1"/>
          </p:cNvSpPr>
          <p:nvPr>
            <p:ph type="dt" sz="half" idx="10"/>
          </p:nvPr>
        </p:nvSpPr>
        <p:spPr>
          <a:xfrm>
            <a:off x="6133669" y="4327031"/>
            <a:ext cx="4432734" cy="365125"/>
          </a:xfrm>
          <a:prstGeom prst="rect">
            <a:avLst/>
          </a:prstGeom>
        </p:spPr>
        <p:txBody>
          <a:bodyPr lIns="0" tIns="0" rIns="0" bIns="0"/>
          <a:lstStyle>
            <a:lvl1pPr>
              <a:defRPr sz="1900">
                <a:solidFill>
                  <a:schemeClr val="tx2"/>
                </a:solidFill>
              </a:defRPr>
            </a:lvl1pPr>
          </a:lstStyle>
          <a:p>
            <a:r>
              <a:rPr lang="en-US"/>
              <a:t>Dato</a:t>
            </a:r>
            <a:endParaRPr lang="en-US" dirty="0"/>
          </a:p>
        </p:txBody>
      </p:sp>
      <p:sp>
        <p:nvSpPr>
          <p:cNvPr id="5" name="Footer Placeholder 4"/>
          <p:cNvSpPr>
            <a:spLocks noGrp="1"/>
          </p:cNvSpPr>
          <p:nvPr>
            <p:ph type="ftr" sz="quarter" idx="11"/>
          </p:nvPr>
        </p:nvSpPr>
        <p:spPr/>
        <p:txBody>
          <a:bodyPr/>
          <a:lstStyle/>
          <a:p>
            <a:r>
              <a:rPr lang="en-US"/>
              <a:t>Tittel</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pic>
        <p:nvPicPr>
          <p:cNvPr id="10" name="Graphic 9">
            <a:extLst>
              <a:ext uri="{FF2B5EF4-FFF2-40B4-BE49-F238E27FC236}">
                <a16:creationId xmlns:a16="http://schemas.microsoft.com/office/drawing/2014/main" id="{11616AD0-8DB5-477D-8E29-43C962A4DBC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64622" y="2243418"/>
            <a:ext cx="2383811" cy="2371164"/>
          </a:xfrm>
          <a:prstGeom prst="rect">
            <a:avLst/>
          </a:prstGeom>
        </p:spPr>
      </p:pic>
    </p:spTree>
    <p:extLst>
      <p:ext uri="{BB962C8B-B14F-4D97-AF65-F5344CB8AC3E}">
        <p14:creationId xmlns:p14="http://schemas.microsoft.com/office/powerpoint/2010/main" val="3885153708"/>
      </p:ext>
    </p:extLst>
  </p:cSld>
  <p:clrMapOvr>
    <a:masterClrMapping/>
  </p:clrMapOvr>
  <p:extLst>
    <p:ext uri="{DCECCB84-F9BA-43D5-87BE-67443E8EF086}">
      <p15:sldGuideLst xmlns:p15="http://schemas.microsoft.com/office/powerpoint/2012/main">
        <p15:guide id="1" pos="2797">
          <p15:clr>
            <a:srgbClr val="A4A3A4"/>
          </p15:clr>
        </p15:guide>
        <p15:guide id="2" pos="1300">
          <p15:clr>
            <a:srgbClr val="A4A3A4"/>
          </p15:clr>
        </p15:guide>
        <p15:guide id="3" orient="horz" pos="2908">
          <p15:clr>
            <a:srgbClr val="A4A3A4"/>
          </p15:clr>
        </p15:guide>
        <p15:guide id="4" orient="horz" pos="1412">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Forside rød">
    <p:bg>
      <p:bgPr>
        <a:solidFill>
          <a:schemeClr val="dk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33669" y="859659"/>
            <a:ext cx="4432735" cy="2387600"/>
          </a:xfrm>
        </p:spPr>
        <p:txBody>
          <a:bodyPr anchor="b"/>
          <a:lstStyle>
            <a:lvl1pPr algn="l">
              <a:lnSpc>
                <a:spcPct val="101000"/>
              </a:lnSpc>
              <a:defRPr sz="3551" b="1">
                <a:solidFill>
                  <a:schemeClr val="bg2"/>
                </a:solidFill>
                <a:latin typeface="+mj-lt"/>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6133669" y="3677098"/>
            <a:ext cx="4432735" cy="570929"/>
          </a:xfrm>
        </p:spPr>
        <p:txBody>
          <a:bodyPr/>
          <a:lstStyle>
            <a:lvl1pPr marL="0" indent="0" algn="l">
              <a:buNone/>
              <a:defRPr sz="2400" b="1">
                <a:solidFill>
                  <a:schemeClr val="bg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err="1"/>
              <a:t>Navn</a:t>
            </a:r>
            <a:r>
              <a:rPr lang="en-US" dirty="0"/>
              <a:t> </a:t>
            </a:r>
            <a:r>
              <a:rPr lang="en-US" dirty="0" err="1"/>
              <a:t>Etternavn</a:t>
            </a:r>
            <a:endParaRPr lang="en-US" dirty="0"/>
          </a:p>
        </p:txBody>
      </p:sp>
      <p:sp>
        <p:nvSpPr>
          <p:cNvPr id="4" name="Date Placeholder 3"/>
          <p:cNvSpPr>
            <a:spLocks noGrp="1"/>
          </p:cNvSpPr>
          <p:nvPr>
            <p:ph type="dt" sz="half" idx="10"/>
          </p:nvPr>
        </p:nvSpPr>
        <p:spPr>
          <a:xfrm>
            <a:off x="6133669" y="4327031"/>
            <a:ext cx="4432734" cy="365125"/>
          </a:xfrm>
          <a:prstGeom prst="rect">
            <a:avLst/>
          </a:prstGeom>
        </p:spPr>
        <p:txBody>
          <a:bodyPr lIns="0" tIns="0" rIns="0" bIns="0"/>
          <a:lstStyle>
            <a:lvl1pPr>
              <a:defRPr sz="1900">
                <a:solidFill>
                  <a:schemeClr val="bg2"/>
                </a:solidFill>
              </a:defRPr>
            </a:lvl1pPr>
          </a:lstStyle>
          <a:p>
            <a:r>
              <a:rPr lang="en-US"/>
              <a:t>Dato</a:t>
            </a:r>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r>
              <a:rPr lang="en-US" dirty="0" err="1"/>
              <a:t>Tittel</a:t>
            </a:r>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A3EA19EE-7D28-4E4D-B4E9-85CE96A93ECD}" type="slidenum">
              <a:rPr lang="en-US" smtClean="0"/>
              <a:pPr/>
              <a:t>‹#›</a:t>
            </a:fld>
            <a:endParaRPr lang="en-US" dirty="0"/>
          </a:p>
        </p:txBody>
      </p:sp>
      <p:sp>
        <p:nvSpPr>
          <p:cNvPr id="11" name="TextBox 10">
            <a:extLst>
              <a:ext uri="{FF2B5EF4-FFF2-40B4-BE49-F238E27FC236}">
                <a16:creationId xmlns:a16="http://schemas.microsoft.com/office/drawing/2014/main" id="{0C19A489-901A-434F-985B-C5A838692032}"/>
              </a:ext>
            </a:extLst>
          </p:cNvPr>
          <p:cNvSpPr txBox="1"/>
          <p:nvPr userDrawn="1"/>
        </p:nvSpPr>
        <p:spPr>
          <a:xfrm>
            <a:off x="403081" y="6482054"/>
            <a:ext cx="1776841" cy="246221"/>
          </a:xfrm>
          <a:prstGeom prst="rect">
            <a:avLst/>
          </a:prstGeom>
          <a:noFill/>
        </p:spPr>
        <p:txBody>
          <a:bodyPr wrap="square" rtlCol="0">
            <a:spAutoFit/>
          </a:bodyPr>
          <a:lstStyle/>
          <a:p>
            <a:r>
              <a:rPr lang="nb-NO" sz="1000" b="1" dirty="0">
                <a:solidFill>
                  <a:schemeClr val="bg2"/>
                </a:solidFill>
                <a:latin typeface="+mj-lt"/>
              </a:rPr>
              <a:t>Norges Bygdekvinnelag</a:t>
            </a:r>
            <a:endParaRPr lang="en-US" sz="1000" b="1" dirty="0">
              <a:solidFill>
                <a:schemeClr val="bg2"/>
              </a:solidFill>
              <a:latin typeface="+mj-lt"/>
            </a:endParaRPr>
          </a:p>
        </p:txBody>
      </p:sp>
      <p:pic>
        <p:nvPicPr>
          <p:cNvPr id="12" name="Graphic 11">
            <a:extLst>
              <a:ext uri="{FF2B5EF4-FFF2-40B4-BE49-F238E27FC236}">
                <a16:creationId xmlns:a16="http://schemas.microsoft.com/office/drawing/2014/main" id="{1C0993ED-570B-4EB8-87E2-566670B3FA5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64622" y="2243418"/>
            <a:ext cx="2383811" cy="2371164"/>
          </a:xfrm>
          <a:prstGeom prst="rect">
            <a:avLst/>
          </a:prstGeom>
        </p:spPr>
      </p:pic>
    </p:spTree>
    <p:extLst>
      <p:ext uri="{BB962C8B-B14F-4D97-AF65-F5344CB8AC3E}">
        <p14:creationId xmlns:p14="http://schemas.microsoft.com/office/powerpoint/2010/main" val="563257178"/>
      </p:ext>
    </p:extLst>
  </p:cSld>
  <p:clrMapOvr>
    <a:masterClrMapping/>
  </p:clrMapOvr>
  <p:extLst>
    <p:ext uri="{DCECCB84-F9BA-43D5-87BE-67443E8EF086}">
      <p15:sldGuideLst xmlns:p15="http://schemas.microsoft.com/office/powerpoint/2012/main">
        <p15:guide id="1" orient="horz" pos="1412">
          <p15:clr>
            <a:srgbClr val="A4A3A4"/>
          </p15:clr>
        </p15:guide>
        <p15:guide id="2" orient="horz" pos="2908">
          <p15:clr>
            <a:srgbClr val="A4A3A4"/>
          </p15:clr>
        </p15:guide>
        <p15:guide id="3" pos="2797">
          <p15:clr>
            <a:srgbClr val="A4A3A4"/>
          </p15:clr>
        </p15:guide>
        <p15:guide id="4" pos="1300">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Tittel</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10" name="Picture Placeholder 9">
            <a:extLst>
              <a:ext uri="{FF2B5EF4-FFF2-40B4-BE49-F238E27FC236}">
                <a16:creationId xmlns:a16="http://schemas.microsoft.com/office/drawing/2014/main" id="{532D88FD-057C-4017-83A2-884F617D4F28}"/>
              </a:ext>
            </a:extLst>
          </p:cNvPr>
          <p:cNvSpPr>
            <a:spLocks noGrp="1"/>
          </p:cNvSpPr>
          <p:nvPr>
            <p:ph type="pic" sz="quarter" idx="13"/>
          </p:nvPr>
        </p:nvSpPr>
        <p:spPr>
          <a:xfrm>
            <a:off x="57265" y="54971"/>
            <a:ext cx="12082215" cy="6200503"/>
          </a:xfrm>
          <a:solidFill>
            <a:schemeClr val="bg1">
              <a:lumMod val="85000"/>
            </a:schemeClr>
          </a:solidFill>
        </p:spPr>
        <p:txBody>
          <a:bodyPr/>
          <a:lstStyle>
            <a:lvl1pPr marL="0" indent="0">
              <a:buNone/>
              <a:defRPr sz="1200"/>
            </a:lvl1pPr>
          </a:lstStyle>
          <a:p>
            <a:r>
              <a:rPr lang="nb-NO"/>
              <a:t>Klikk på ikonet for å legge til et bilde</a:t>
            </a:r>
            <a:endParaRPr lang="en-US" dirty="0"/>
          </a:p>
        </p:txBody>
      </p:sp>
    </p:spTree>
    <p:extLst>
      <p:ext uri="{BB962C8B-B14F-4D97-AF65-F5344CB8AC3E}">
        <p14:creationId xmlns:p14="http://schemas.microsoft.com/office/powerpoint/2010/main" val="598374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732" y="375947"/>
            <a:ext cx="4994949" cy="1325563"/>
          </a:xfrm>
          <a:prstGeom prst="rect">
            <a:avLst/>
          </a:prstGeom>
        </p:spPr>
        <p:txBody>
          <a:bodyPr vert="horz" lIns="0" tIns="0" rIns="0" bIns="0" rtlCol="0" anchor="ctr">
            <a:noAutofit/>
          </a:bodyPr>
          <a:lstStyle/>
          <a:p>
            <a:r>
              <a:rPr lang="en-US" dirty="0"/>
              <a:t>Title</a:t>
            </a:r>
          </a:p>
        </p:txBody>
      </p:sp>
      <p:sp>
        <p:nvSpPr>
          <p:cNvPr id="3" name="Text Placeholder 2"/>
          <p:cNvSpPr>
            <a:spLocks noGrp="1"/>
          </p:cNvSpPr>
          <p:nvPr>
            <p:ph type="body" idx="1"/>
          </p:nvPr>
        </p:nvSpPr>
        <p:spPr>
          <a:xfrm>
            <a:off x="446543" y="1853262"/>
            <a:ext cx="4991138" cy="3987776"/>
          </a:xfrm>
          <a:prstGeom prst="rect">
            <a:avLst/>
          </a:prstGeom>
        </p:spPr>
        <p:txBody>
          <a:bodyPr vert="horz" lIns="0" tIns="0" rIns="0" bIns="0" rtlCol="0">
            <a:noAutofit/>
          </a:bodyPr>
          <a:lstStyle/>
          <a:p>
            <a:pPr lvl="0"/>
            <a:r>
              <a:rPr lang="en-US" dirty="0" err="1"/>
              <a:t>Tlick</a:t>
            </a:r>
            <a:r>
              <a:rPr lang="en-US" dirty="0"/>
              <a:t> to edit Master text styles</a:t>
            </a:r>
          </a:p>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286028" y="6400486"/>
            <a:ext cx="2809972" cy="365125"/>
          </a:xfrm>
          <a:prstGeom prst="rect">
            <a:avLst/>
          </a:prstGeom>
        </p:spPr>
        <p:txBody>
          <a:bodyPr vert="horz" lIns="0" tIns="0" rIns="0" bIns="0" rtlCol="0" anchor="ctr"/>
          <a:lstStyle>
            <a:lvl1pPr algn="l">
              <a:defRPr sz="1000" b="1">
                <a:solidFill>
                  <a:schemeClr val="tx2"/>
                </a:solidFill>
                <a:latin typeface="+mj-lt"/>
              </a:defRPr>
            </a:lvl1pPr>
          </a:lstStyle>
          <a:p>
            <a:r>
              <a:rPr lang="en-US"/>
              <a:t>CONVIVIUM-konferanse, Svolvær 26.06.2026</a:t>
            </a:r>
            <a:endParaRPr lang="en-US" dirty="0"/>
          </a:p>
        </p:txBody>
      </p:sp>
      <p:sp>
        <p:nvSpPr>
          <p:cNvPr id="6" name="Slide Number Placeholder 5"/>
          <p:cNvSpPr>
            <a:spLocks noGrp="1"/>
          </p:cNvSpPr>
          <p:nvPr>
            <p:ph type="sldNum" sz="quarter" idx="4"/>
          </p:nvPr>
        </p:nvSpPr>
        <p:spPr>
          <a:xfrm>
            <a:off x="9005939" y="6400486"/>
            <a:ext cx="2743200" cy="365125"/>
          </a:xfrm>
          <a:prstGeom prst="rect">
            <a:avLst/>
          </a:prstGeom>
        </p:spPr>
        <p:txBody>
          <a:bodyPr vert="horz" lIns="0" tIns="0" rIns="0" bIns="0" rtlCol="0" anchor="ctr"/>
          <a:lstStyle>
            <a:lvl1pPr algn="r">
              <a:defRPr sz="1000" b="1">
                <a:solidFill>
                  <a:schemeClr val="tx2"/>
                </a:solidFill>
                <a:latin typeface="+mj-lt"/>
              </a:defRPr>
            </a:lvl1pPr>
          </a:lstStyle>
          <a:p>
            <a:fld id="{A3EA19EE-7D28-4E4D-B4E9-85CE96A93ECD}" type="slidenum">
              <a:rPr lang="en-US" smtClean="0"/>
              <a:pPr/>
              <a:t>‹#›</a:t>
            </a:fld>
            <a:endParaRPr lang="en-US" dirty="0"/>
          </a:p>
        </p:txBody>
      </p:sp>
      <p:sp>
        <p:nvSpPr>
          <p:cNvPr id="9" name="TextBox 8">
            <a:extLst>
              <a:ext uri="{FF2B5EF4-FFF2-40B4-BE49-F238E27FC236}">
                <a16:creationId xmlns:a16="http://schemas.microsoft.com/office/drawing/2014/main" id="{FFC5B5FD-0C17-4881-A1A9-81C96173DD76}"/>
              </a:ext>
            </a:extLst>
          </p:cNvPr>
          <p:cNvSpPr txBox="1"/>
          <p:nvPr userDrawn="1"/>
        </p:nvSpPr>
        <p:spPr>
          <a:xfrm>
            <a:off x="403081" y="6482054"/>
            <a:ext cx="1776841" cy="246221"/>
          </a:xfrm>
          <a:prstGeom prst="rect">
            <a:avLst/>
          </a:prstGeom>
          <a:noFill/>
        </p:spPr>
        <p:txBody>
          <a:bodyPr wrap="square" rtlCol="0">
            <a:spAutoFit/>
          </a:bodyPr>
          <a:lstStyle/>
          <a:p>
            <a:r>
              <a:rPr lang="nb-NO" sz="1000" b="1" dirty="0">
                <a:solidFill>
                  <a:schemeClr val="tx2"/>
                </a:solidFill>
                <a:latin typeface="+mj-lt"/>
              </a:rPr>
              <a:t>Norges Bygdekvinnelag</a:t>
            </a:r>
            <a:endParaRPr lang="en-US" sz="1000" b="1" dirty="0">
              <a:solidFill>
                <a:schemeClr val="tx2"/>
              </a:solidFill>
              <a:latin typeface="+mj-lt"/>
            </a:endParaRPr>
          </a:p>
        </p:txBody>
      </p:sp>
    </p:spTree>
    <p:extLst>
      <p:ext uri="{BB962C8B-B14F-4D97-AF65-F5344CB8AC3E}">
        <p14:creationId xmlns:p14="http://schemas.microsoft.com/office/powerpoint/2010/main" val="1520481338"/>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3" r:id="rId3"/>
    <p:sldLayoutId id="2147483674" r:id="rId4"/>
    <p:sldLayoutId id="2147483662" r:id="rId5"/>
    <p:sldLayoutId id="2147483675" r:id="rId6"/>
  </p:sldLayoutIdLst>
  <p:hf hdr="0" dt="0"/>
  <p:txStyles>
    <p:titleStyle>
      <a:lvl1pPr algn="l" defTabSz="914446" rtl="0" eaLnBrk="1" latinLnBrk="0" hangingPunct="1">
        <a:lnSpc>
          <a:spcPct val="90000"/>
        </a:lnSpc>
        <a:spcBef>
          <a:spcPct val="0"/>
        </a:spcBef>
        <a:buNone/>
        <a:defRPr sz="3001" b="1" kern="1200">
          <a:solidFill>
            <a:schemeClr val="tx2"/>
          </a:solidFill>
          <a:latin typeface="+mj-lt"/>
          <a:ea typeface="+mj-ea"/>
          <a:cs typeface="+mj-cs"/>
        </a:defRPr>
      </a:lvl1pPr>
    </p:titleStyle>
    <p:bodyStyle>
      <a:lvl1pPr marL="130201" indent="-13020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1pPr>
      <a:lvl2pPr marL="685834"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2pPr>
      <a:lvl3pPr marL="1143057"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80"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4pPr>
      <a:lvl5pPr marL="2057503"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732" y="375947"/>
            <a:ext cx="4994949" cy="1325563"/>
          </a:xfrm>
          <a:prstGeom prst="rect">
            <a:avLst/>
          </a:prstGeom>
        </p:spPr>
        <p:txBody>
          <a:bodyPr vert="horz" lIns="0" tIns="0" rIns="0" bIns="0" rtlCol="0" anchor="ctr">
            <a:noAutofit/>
          </a:bodyPr>
          <a:lstStyle/>
          <a:p>
            <a:r>
              <a:rPr lang="en-US" dirty="0"/>
              <a:t>Title</a:t>
            </a:r>
          </a:p>
        </p:txBody>
      </p:sp>
      <p:sp>
        <p:nvSpPr>
          <p:cNvPr id="3" name="Text Placeholder 2"/>
          <p:cNvSpPr>
            <a:spLocks noGrp="1"/>
          </p:cNvSpPr>
          <p:nvPr>
            <p:ph type="body" idx="1"/>
          </p:nvPr>
        </p:nvSpPr>
        <p:spPr>
          <a:xfrm>
            <a:off x="446543" y="1853262"/>
            <a:ext cx="4991138" cy="3987776"/>
          </a:xfrm>
          <a:prstGeom prst="rect">
            <a:avLst/>
          </a:prstGeom>
        </p:spPr>
        <p:txBody>
          <a:bodyPr vert="horz" lIns="0" tIns="0" rIns="0" bIns="0" rtlCol="0">
            <a:noAutofit/>
          </a:bodyPr>
          <a:lstStyle/>
          <a:p>
            <a:pPr lvl="0"/>
            <a:r>
              <a:rPr lang="en-US" dirty="0" err="1"/>
              <a:t>Tlick</a:t>
            </a:r>
            <a:r>
              <a:rPr lang="en-US" dirty="0"/>
              <a:t> to edit Master text styles</a:t>
            </a:r>
          </a:p>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286028" y="6400486"/>
            <a:ext cx="2809972" cy="365125"/>
          </a:xfrm>
          <a:prstGeom prst="rect">
            <a:avLst/>
          </a:prstGeom>
        </p:spPr>
        <p:txBody>
          <a:bodyPr vert="horz" lIns="0" tIns="0" rIns="0" bIns="0" rtlCol="0" anchor="ctr"/>
          <a:lstStyle>
            <a:lvl1pPr algn="l">
              <a:defRPr sz="1000" b="1">
                <a:solidFill>
                  <a:schemeClr val="tx2"/>
                </a:solidFill>
                <a:latin typeface="+mj-lt"/>
              </a:defRPr>
            </a:lvl1pPr>
          </a:lstStyle>
          <a:p>
            <a:r>
              <a:rPr lang="en-US" dirty="0" err="1"/>
              <a:t>Tittel</a:t>
            </a:r>
            <a:endParaRPr lang="en-US" dirty="0"/>
          </a:p>
        </p:txBody>
      </p:sp>
      <p:sp>
        <p:nvSpPr>
          <p:cNvPr id="6" name="Slide Number Placeholder 5"/>
          <p:cNvSpPr>
            <a:spLocks noGrp="1"/>
          </p:cNvSpPr>
          <p:nvPr>
            <p:ph type="sldNum" sz="quarter" idx="4"/>
          </p:nvPr>
        </p:nvSpPr>
        <p:spPr>
          <a:xfrm>
            <a:off x="9005939" y="6400486"/>
            <a:ext cx="2743200" cy="365125"/>
          </a:xfrm>
          <a:prstGeom prst="rect">
            <a:avLst/>
          </a:prstGeom>
        </p:spPr>
        <p:txBody>
          <a:bodyPr vert="horz" lIns="0" tIns="0" rIns="0" bIns="0" rtlCol="0" anchor="ctr"/>
          <a:lstStyle>
            <a:lvl1pPr algn="r">
              <a:defRPr sz="1000" b="1">
                <a:solidFill>
                  <a:schemeClr val="tx2"/>
                </a:solidFill>
                <a:latin typeface="+mj-lt"/>
              </a:defRPr>
            </a:lvl1pPr>
          </a:lstStyle>
          <a:p>
            <a:fld id="{A3EA19EE-7D28-4E4D-B4E9-85CE96A93ECD}" type="slidenum">
              <a:rPr lang="en-US" smtClean="0"/>
              <a:pPr/>
              <a:t>‹#›</a:t>
            </a:fld>
            <a:endParaRPr lang="en-US" dirty="0"/>
          </a:p>
        </p:txBody>
      </p:sp>
      <p:sp>
        <p:nvSpPr>
          <p:cNvPr id="9" name="TextBox 8">
            <a:extLst>
              <a:ext uri="{FF2B5EF4-FFF2-40B4-BE49-F238E27FC236}">
                <a16:creationId xmlns:a16="http://schemas.microsoft.com/office/drawing/2014/main" id="{FFC5B5FD-0C17-4881-A1A9-81C96173DD76}"/>
              </a:ext>
            </a:extLst>
          </p:cNvPr>
          <p:cNvSpPr txBox="1"/>
          <p:nvPr userDrawn="1"/>
        </p:nvSpPr>
        <p:spPr>
          <a:xfrm>
            <a:off x="403081" y="6482054"/>
            <a:ext cx="1776841" cy="246221"/>
          </a:xfrm>
          <a:prstGeom prst="rect">
            <a:avLst/>
          </a:prstGeom>
          <a:noFill/>
        </p:spPr>
        <p:txBody>
          <a:bodyPr wrap="square" rtlCol="0">
            <a:spAutoFit/>
          </a:bodyPr>
          <a:lstStyle/>
          <a:p>
            <a:r>
              <a:rPr lang="nb-NO" sz="1000" b="1" dirty="0">
                <a:solidFill>
                  <a:schemeClr val="tx2"/>
                </a:solidFill>
                <a:latin typeface="+mj-lt"/>
              </a:rPr>
              <a:t>Norges Bygdekvinnelag</a:t>
            </a:r>
            <a:endParaRPr lang="en-US" sz="1000" b="1" dirty="0">
              <a:solidFill>
                <a:schemeClr val="tx2"/>
              </a:solidFill>
              <a:latin typeface="+mj-lt"/>
            </a:endParaRPr>
          </a:p>
        </p:txBody>
      </p:sp>
    </p:spTree>
    <p:extLst>
      <p:ext uri="{BB962C8B-B14F-4D97-AF65-F5344CB8AC3E}">
        <p14:creationId xmlns:p14="http://schemas.microsoft.com/office/powerpoint/2010/main" val="428683291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hdr="0"/>
  <p:txStyles>
    <p:titleStyle>
      <a:lvl1pPr algn="l" defTabSz="914446" rtl="0" eaLnBrk="1" latinLnBrk="0" hangingPunct="1">
        <a:lnSpc>
          <a:spcPct val="90000"/>
        </a:lnSpc>
        <a:spcBef>
          <a:spcPct val="0"/>
        </a:spcBef>
        <a:buNone/>
        <a:defRPr sz="3001" b="1" kern="1200">
          <a:solidFill>
            <a:schemeClr val="tx2"/>
          </a:solidFill>
          <a:latin typeface="+mj-lt"/>
          <a:ea typeface="+mj-ea"/>
          <a:cs typeface="+mj-cs"/>
        </a:defRPr>
      </a:lvl1pPr>
    </p:titleStyle>
    <p:bodyStyle>
      <a:lvl1pPr marL="130201" indent="-13020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1pPr>
      <a:lvl2pPr marL="685834"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2pPr>
      <a:lvl3pPr marL="1143057"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80"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4pPr>
      <a:lvl5pPr marL="2057503"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statsforvalteren.no/nb/troms-finnmark/landbruk/om-vi-blir-isolert-en-uke-far-vi-ikke-egg-gronnsaker-eller-korn/"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statsforvalteren.no/troms-finnmark/" TargetMode="External"/><Relationship Id="rId7" Type="http://schemas.openxmlformats.org/officeDocument/2006/relationships/hyperlink" Target="https://www.dsb.no/sikkerhverdag/egenberedskap/" TargetMode="External"/><Relationship Id="rId2" Type="http://schemas.openxmlformats.org/officeDocument/2006/relationships/hyperlink" Target="https://norsktradisjonsmat.no/" TargetMode="External"/><Relationship Id="rId1" Type="http://schemas.openxmlformats.org/officeDocument/2006/relationships/slideLayout" Target="../slideLayouts/slideLayout5.xml"/><Relationship Id="rId6" Type="http://schemas.openxmlformats.org/officeDocument/2006/relationships/hyperlink" Target="https://www.nrk.no/nordland/e6-i-sorfold-stengt-etter-bussbrann-i-tunnel-1.17827182" TargetMode="External"/><Relationship Id="rId5" Type="http://schemas.openxmlformats.org/officeDocument/2006/relationships/hyperlink" Target="https://www.hageselskapet.no/praktisk/klimasonekart/100618" TargetMode="External"/><Relationship Id="rId4" Type="http://schemas.openxmlformats.org/officeDocument/2006/relationships/hyperlink" Target="https://www.helsedirektoratet.no/faglige-rad/kostradene-og-naeringsstoffer/kostrad-for-befolkningen#velg-oftere-fisk-og-sjomat-bonner-og-linser-enn-rodt-kjott-spis-minst-mulig-bearbeidet-kjot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norsktradisjonsmat.no/slik-lager-du-kjottrull/" TargetMode="External"/><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ABEBFB-A384-9FC7-D9FB-38DB64C42D5F}"/>
              </a:ext>
            </a:extLst>
          </p:cNvPr>
          <p:cNvSpPr>
            <a:spLocks noGrp="1"/>
          </p:cNvSpPr>
          <p:nvPr>
            <p:ph type="ctrTitle"/>
          </p:nvPr>
        </p:nvSpPr>
        <p:spPr>
          <a:xfrm>
            <a:off x="6037416" y="1263921"/>
            <a:ext cx="4432735" cy="2387600"/>
          </a:xfrm>
        </p:spPr>
        <p:txBody>
          <a:bodyPr/>
          <a:lstStyle/>
          <a:p>
            <a:r>
              <a:rPr lang="en-US" sz="2800" dirty="0"/>
              <a:t>What can we learn from Northern Norwegian food traditions that can contribute to increased preparedness in times of crisis?</a:t>
            </a:r>
            <a:endParaRPr lang="nb-NO" dirty="0"/>
          </a:p>
        </p:txBody>
      </p:sp>
      <p:sp>
        <p:nvSpPr>
          <p:cNvPr id="3" name="Undertittel 2">
            <a:extLst>
              <a:ext uri="{FF2B5EF4-FFF2-40B4-BE49-F238E27FC236}">
                <a16:creationId xmlns:a16="http://schemas.microsoft.com/office/drawing/2014/main" id="{149D8F29-0EAB-D5BC-3547-077956650652}"/>
              </a:ext>
            </a:extLst>
          </p:cNvPr>
          <p:cNvSpPr>
            <a:spLocks noGrp="1"/>
          </p:cNvSpPr>
          <p:nvPr>
            <p:ph type="subTitle" idx="1"/>
          </p:nvPr>
        </p:nvSpPr>
        <p:spPr>
          <a:xfrm>
            <a:off x="6152919" y="4398993"/>
            <a:ext cx="4598500" cy="1790051"/>
          </a:xfrm>
        </p:spPr>
        <p:txBody>
          <a:bodyPr/>
          <a:lstStyle/>
          <a:p>
            <a:r>
              <a:rPr lang="nb-NO" sz="2000" dirty="0"/>
              <a:t>Marit Blekastad,</a:t>
            </a:r>
          </a:p>
          <a:p>
            <a:r>
              <a:rPr lang="nb-NO" sz="2000" dirty="0"/>
              <a:t>Kvæfjord Rural </a:t>
            </a:r>
            <a:r>
              <a:rPr lang="nb-NO" sz="2000" dirty="0" err="1"/>
              <a:t>Women's</a:t>
            </a:r>
            <a:r>
              <a:rPr lang="nb-NO" sz="2000" dirty="0"/>
              <a:t> Association </a:t>
            </a:r>
          </a:p>
        </p:txBody>
      </p:sp>
      <p:sp>
        <p:nvSpPr>
          <p:cNvPr id="5" name="Plassholder for bunntekst 4">
            <a:extLst>
              <a:ext uri="{FF2B5EF4-FFF2-40B4-BE49-F238E27FC236}">
                <a16:creationId xmlns:a16="http://schemas.microsoft.com/office/drawing/2014/main" id="{C94BEF41-813A-9249-7B3A-7FFDDDE27255}"/>
              </a:ext>
            </a:extLst>
          </p:cNvPr>
          <p:cNvSpPr>
            <a:spLocks noGrp="1"/>
          </p:cNvSpPr>
          <p:nvPr>
            <p:ph type="ftr" sz="quarter" idx="11"/>
          </p:nvPr>
        </p:nvSpPr>
        <p:spPr/>
        <p:txBody>
          <a:bodyPr/>
          <a:lstStyle/>
          <a:p>
            <a:r>
              <a:rPr lang="en-US"/>
              <a:t>CONVIVIUM-konferanse, Svolvær 26.06.2026</a:t>
            </a:r>
            <a:endParaRPr lang="en-US" dirty="0"/>
          </a:p>
        </p:txBody>
      </p:sp>
      <p:sp>
        <p:nvSpPr>
          <p:cNvPr id="6" name="Plassholder for lysbildenummer 5">
            <a:extLst>
              <a:ext uri="{FF2B5EF4-FFF2-40B4-BE49-F238E27FC236}">
                <a16:creationId xmlns:a16="http://schemas.microsoft.com/office/drawing/2014/main" id="{5F083C7D-2A07-9087-D713-41A4BCC5116B}"/>
              </a:ext>
            </a:extLst>
          </p:cNvPr>
          <p:cNvSpPr>
            <a:spLocks noGrp="1"/>
          </p:cNvSpPr>
          <p:nvPr>
            <p:ph type="sldNum" sz="quarter" idx="12"/>
          </p:nvPr>
        </p:nvSpPr>
        <p:spPr/>
        <p:txBody>
          <a:bodyPr/>
          <a:lstStyle/>
          <a:p>
            <a:fld id="{A3EA19EE-7D28-4E4D-B4E9-85CE96A93ECD}" type="slidenum">
              <a:rPr lang="en-US" smtClean="0"/>
              <a:pPr/>
              <a:t>1</a:t>
            </a:fld>
            <a:endParaRPr lang="en-US" dirty="0"/>
          </a:p>
        </p:txBody>
      </p:sp>
    </p:spTree>
    <p:extLst>
      <p:ext uri="{BB962C8B-B14F-4D97-AF65-F5344CB8AC3E}">
        <p14:creationId xmlns:p14="http://schemas.microsoft.com/office/powerpoint/2010/main" val="3148694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656799B-0E0F-7BC1-39B5-978D0AD586D1}"/>
              </a:ext>
            </a:extLst>
          </p:cNvPr>
          <p:cNvSpPr>
            <a:spLocks noGrp="1"/>
          </p:cNvSpPr>
          <p:nvPr>
            <p:ph idx="1"/>
          </p:nvPr>
        </p:nvSpPr>
        <p:spPr>
          <a:xfrm>
            <a:off x="458899" y="1403643"/>
            <a:ext cx="5394272" cy="4824162"/>
          </a:xfrm>
        </p:spPr>
        <p:txBody>
          <a:bodyPr/>
          <a:lstStyle/>
          <a:p>
            <a:r>
              <a:rPr lang="en-US" sz="2200" dirty="0"/>
              <a:t>Choose fish and seafood, beans and lentils more often than red meat. (max 350g/ week)</a:t>
            </a:r>
          </a:p>
          <a:p>
            <a:r>
              <a:rPr lang="en-US" sz="2200" dirty="0"/>
              <a:t>Eat as little processed meat as possible.</a:t>
            </a:r>
          </a:p>
          <a:p>
            <a:r>
              <a:rPr lang="en-US" sz="2200" dirty="0"/>
              <a:t>Have a daily intake of milk and dairy products, and choose products with less fat.</a:t>
            </a:r>
          </a:p>
          <a:p>
            <a:r>
              <a:rPr lang="en-US" sz="2200" dirty="0"/>
              <a:t>Drink water as your main source of fluids</a:t>
            </a:r>
            <a:endParaRPr lang="nb-NO" sz="2200" dirty="0"/>
          </a:p>
        </p:txBody>
      </p:sp>
      <p:sp>
        <p:nvSpPr>
          <p:cNvPr id="3" name="Plassholder for bunntekst 2">
            <a:extLst>
              <a:ext uri="{FF2B5EF4-FFF2-40B4-BE49-F238E27FC236}">
                <a16:creationId xmlns:a16="http://schemas.microsoft.com/office/drawing/2014/main" id="{99A2468E-4BCB-D183-0A49-0FFC7D60BC10}"/>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D4CFE0A5-A1C1-EFCF-8540-797294F2AD28}"/>
              </a:ext>
            </a:extLst>
          </p:cNvPr>
          <p:cNvSpPr>
            <a:spLocks noGrp="1"/>
          </p:cNvSpPr>
          <p:nvPr>
            <p:ph type="sldNum" sz="quarter" idx="12"/>
          </p:nvPr>
        </p:nvSpPr>
        <p:spPr/>
        <p:txBody>
          <a:bodyPr/>
          <a:lstStyle/>
          <a:p>
            <a:fld id="{A3EA19EE-7D28-4E4D-B4E9-85CE96A93ECD}" type="slidenum">
              <a:rPr lang="en-US" smtClean="0"/>
              <a:t>10</a:t>
            </a:fld>
            <a:endParaRPr lang="en-US"/>
          </a:p>
        </p:txBody>
      </p:sp>
      <p:sp>
        <p:nvSpPr>
          <p:cNvPr id="5" name="Tittel 4">
            <a:extLst>
              <a:ext uri="{FF2B5EF4-FFF2-40B4-BE49-F238E27FC236}">
                <a16:creationId xmlns:a16="http://schemas.microsoft.com/office/drawing/2014/main" id="{AD279A57-FAA8-9502-479D-04694704AC1D}"/>
              </a:ext>
            </a:extLst>
          </p:cNvPr>
          <p:cNvSpPr>
            <a:spLocks noGrp="1"/>
          </p:cNvSpPr>
          <p:nvPr>
            <p:ph type="title"/>
          </p:nvPr>
        </p:nvSpPr>
        <p:spPr>
          <a:xfrm>
            <a:off x="442732" y="308920"/>
            <a:ext cx="5398390" cy="1334720"/>
          </a:xfrm>
        </p:spPr>
        <p:txBody>
          <a:bodyPr/>
          <a:lstStyle/>
          <a:p>
            <a:r>
              <a:rPr lang="en-US" sz="3600" dirty="0"/>
              <a:t>Recommended diet from the Directorate of Health</a:t>
            </a:r>
            <a:endParaRPr lang="nb-NO" sz="3600" dirty="0"/>
          </a:p>
        </p:txBody>
      </p:sp>
      <p:pic>
        <p:nvPicPr>
          <p:cNvPr id="8" name="Plassholder for bilde 7">
            <a:extLst>
              <a:ext uri="{FF2B5EF4-FFF2-40B4-BE49-F238E27FC236}">
                <a16:creationId xmlns:a16="http://schemas.microsoft.com/office/drawing/2014/main" id="{4993ECBC-A03B-793D-9AB7-082033F1CD34}"/>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1167" r="11167"/>
          <a:stretch>
            <a:fillRect/>
          </a:stretch>
        </p:blipFill>
        <p:spPr>
          <a:xfrm rot="5400000">
            <a:off x="6046788" y="161925"/>
            <a:ext cx="6199187" cy="5986463"/>
          </a:xfrm>
        </p:spPr>
      </p:pic>
    </p:spTree>
    <p:extLst>
      <p:ext uri="{BB962C8B-B14F-4D97-AF65-F5344CB8AC3E}">
        <p14:creationId xmlns:p14="http://schemas.microsoft.com/office/powerpoint/2010/main" val="1166005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EE2E95F9-42D4-3BA0-EB81-3D9FA2ECDEB0}"/>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37E28B9E-F0DB-F185-74B9-54029735036A}"/>
              </a:ext>
            </a:extLst>
          </p:cNvPr>
          <p:cNvSpPr>
            <a:spLocks noGrp="1"/>
          </p:cNvSpPr>
          <p:nvPr>
            <p:ph type="sldNum" sz="quarter" idx="12"/>
          </p:nvPr>
        </p:nvSpPr>
        <p:spPr>
          <a:xfrm>
            <a:off x="8427903" y="6466902"/>
            <a:ext cx="3536415" cy="308472"/>
          </a:xfrm>
        </p:spPr>
        <p:txBody>
          <a:bodyPr/>
          <a:lstStyle/>
          <a:p>
            <a:r>
              <a:rPr lang="en-US" dirty="0"/>
              <a:t>Bilde: NRK/ Nordland </a:t>
            </a:r>
            <a:r>
              <a:rPr lang="en-US" dirty="0" err="1"/>
              <a:t>politidistrikt</a:t>
            </a:r>
            <a:r>
              <a:rPr lang="en-US" dirty="0"/>
              <a:t>   </a:t>
            </a:r>
          </a:p>
          <a:p>
            <a:endParaRPr lang="en-US" dirty="0"/>
          </a:p>
        </p:txBody>
      </p:sp>
      <p:sp>
        <p:nvSpPr>
          <p:cNvPr id="5" name="Tittel 4">
            <a:extLst>
              <a:ext uri="{FF2B5EF4-FFF2-40B4-BE49-F238E27FC236}">
                <a16:creationId xmlns:a16="http://schemas.microsoft.com/office/drawing/2014/main" id="{8405972C-2792-5C90-4568-9C6E30370630}"/>
              </a:ext>
            </a:extLst>
          </p:cNvPr>
          <p:cNvSpPr>
            <a:spLocks noGrp="1"/>
          </p:cNvSpPr>
          <p:nvPr>
            <p:ph type="title"/>
          </p:nvPr>
        </p:nvSpPr>
        <p:spPr>
          <a:xfrm>
            <a:off x="423481" y="372868"/>
            <a:ext cx="5621184" cy="1015257"/>
          </a:xfrm>
        </p:spPr>
        <p:txBody>
          <a:bodyPr/>
          <a:lstStyle/>
          <a:p>
            <a:r>
              <a:rPr lang="nb-NO" sz="2800" dirty="0" err="1"/>
              <a:t>Vulnerabilities</a:t>
            </a:r>
            <a:r>
              <a:rPr lang="nb-NO" sz="2800" dirty="0"/>
              <a:t> in </a:t>
            </a:r>
            <a:r>
              <a:rPr lang="en-US" sz="2800" dirty="0"/>
              <a:t>communication between south and north </a:t>
            </a:r>
            <a:br>
              <a:rPr lang="en-US" sz="2800" dirty="0"/>
            </a:br>
            <a:br>
              <a:rPr lang="en-US" sz="2800" dirty="0"/>
            </a:br>
            <a:r>
              <a:rPr lang="en-US" sz="2000" b="0" dirty="0">
                <a:latin typeface="+mn-lt"/>
              </a:rPr>
              <a:t>E6 is the main road between north and south,- few other roads (the railway only goes to Fauske and Bodø)</a:t>
            </a:r>
            <a:br>
              <a:rPr lang="nb-NO" sz="2000" b="0" dirty="0">
                <a:latin typeface="+mn-lt"/>
              </a:rPr>
            </a:br>
            <a:br>
              <a:rPr lang="nb-NO" sz="2000" dirty="0">
                <a:latin typeface="+mn-lt"/>
              </a:rPr>
            </a:br>
            <a:r>
              <a:rPr lang="nb-NO" sz="2000" b="0" dirty="0" err="1">
                <a:latin typeface="+mn-lt"/>
              </a:rPr>
              <a:t>Two</a:t>
            </a:r>
            <a:r>
              <a:rPr lang="nb-NO" sz="2000" b="0" dirty="0">
                <a:latin typeface="+mn-lt"/>
              </a:rPr>
              <a:t> </a:t>
            </a:r>
            <a:r>
              <a:rPr lang="en-US" sz="2000" b="0" dirty="0">
                <a:latin typeface="+mn-lt"/>
              </a:rPr>
              <a:t>examples in recent times: </a:t>
            </a:r>
            <a:br>
              <a:rPr lang="en-US" sz="2000" b="0" dirty="0">
                <a:latin typeface="+mn-lt"/>
              </a:rPr>
            </a:br>
            <a:r>
              <a:rPr lang="en-US" sz="2000" b="0" dirty="0">
                <a:latin typeface="+mn-lt"/>
              </a:rPr>
              <a:t>*a bridge in North Troms was destroyed by a flood in June 2021, and in June 2022, - detour via Finland</a:t>
            </a:r>
            <a:br>
              <a:rPr lang="en-US" sz="2000" b="0" dirty="0">
                <a:latin typeface="+mn-lt"/>
              </a:rPr>
            </a:br>
            <a:br>
              <a:rPr lang="en-US" sz="2000" b="0" dirty="0">
                <a:latin typeface="+mn-lt"/>
              </a:rPr>
            </a:br>
            <a:r>
              <a:rPr lang="en-US" sz="2000" b="0" dirty="0">
                <a:latin typeface="+mn-lt"/>
              </a:rPr>
              <a:t>*a tunnel in Nordland was closed due to a bus fire in </a:t>
            </a:r>
            <a:r>
              <a:rPr lang="en-US" sz="2000" b="0" dirty="0" err="1">
                <a:latin typeface="+mn-lt"/>
              </a:rPr>
              <a:t>april</a:t>
            </a:r>
            <a:r>
              <a:rPr lang="en-US" sz="2000" b="0" dirty="0">
                <a:latin typeface="+mn-lt"/>
              </a:rPr>
              <a:t> 2026,- detour via Sweeden (takes 10 hours more)</a:t>
            </a:r>
            <a:br>
              <a:rPr lang="en-US" sz="2000" b="0" dirty="0">
                <a:latin typeface="+mn-lt"/>
              </a:rPr>
            </a:br>
            <a:br>
              <a:rPr lang="en-US" sz="2000" b="0" dirty="0">
                <a:latin typeface="+mn-lt"/>
              </a:rPr>
            </a:br>
            <a:r>
              <a:rPr lang="en-US" sz="2000" b="0" dirty="0">
                <a:latin typeface="+mn-lt"/>
              </a:rPr>
              <a:t>In both cases, the E6 was closed for several days – and at big costs</a:t>
            </a:r>
            <a:endParaRPr lang="nb-NO" sz="2000" b="0" dirty="0">
              <a:latin typeface="+mn-lt"/>
            </a:endParaRPr>
          </a:p>
        </p:txBody>
      </p:sp>
      <p:pic>
        <p:nvPicPr>
          <p:cNvPr id="10" name="Plassholder for innhold 9">
            <a:extLst>
              <a:ext uri="{FF2B5EF4-FFF2-40B4-BE49-F238E27FC236}">
                <a16:creationId xmlns:a16="http://schemas.microsoft.com/office/drawing/2014/main" id="{C3A29675-F1A1-4134-55CB-2B7204F834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5473" y="3593376"/>
            <a:ext cx="5394325" cy="2821299"/>
          </a:xfrm>
        </p:spPr>
      </p:pic>
      <p:pic>
        <p:nvPicPr>
          <p:cNvPr id="9" name="Plassholder for bilde 8">
            <a:extLst>
              <a:ext uri="{FF2B5EF4-FFF2-40B4-BE49-F238E27FC236}">
                <a16:creationId xmlns:a16="http://schemas.microsoft.com/office/drawing/2014/main" id="{A5E5D5C5-2864-B0F6-70B3-2780D55DC793}"/>
              </a:ext>
            </a:extLst>
          </p:cNvPr>
          <p:cNvPicPr>
            <a:picLocks noGrp="1" noChangeAspect="1"/>
          </p:cNvPicPr>
          <p:nvPr>
            <p:ph type="pic" sz="quarter" idx="18"/>
          </p:nvPr>
        </p:nvPicPr>
        <p:blipFill>
          <a:blip r:embed="rId3"/>
          <a:srcRect l="22837" r="22837"/>
          <a:stretch>
            <a:fillRect/>
          </a:stretch>
        </p:blipFill>
        <p:spPr>
          <a:xfrm>
            <a:off x="7671876" y="-110169"/>
            <a:ext cx="4409955" cy="3823833"/>
          </a:xfrm>
          <a:prstGeom prst="rect">
            <a:avLst/>
          </a:prstGeom>
        </p:spPr>
      </p:pic>
    </p:spTree>
    <p:extLst>
      <p:ext uri="{BB962C8B-B14F-4D97-AF65-F5344CB8AC3E}">
        <p14:creationId xmlns:p14="http://schemas.microsoft.com/office/powerpoint/2010/main" val="248078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DE83B-0CF4-12AD-33D2-86BFF81722DE}"/>
            </a:ext>
          </a:extLst>
        </p:cNvPr>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F029355-C532-3F7C-2F8E-DF27481A7D17}"/>
              </a:ext>
            </a:extLst>
          </p:cNvPr>
          <p:cNvSpPr>
            <a:spLocks noGrp="1"/>
          </p:cNvSpPr>
          <p:nvPr>
            <p:ph idx="1"/>
          </p:nvPr>
        </p:nvSpPr>
        <p:spPr>
          <a:xfrm>
            <a:off x="375387" y="3640412"/>
            <a:ext cx="11155678" cy="3060834"/>
          </a:xfrm>
        </p:spPr>
        <p:txBody>
          <a:bodyPr/>
          <a:lstStyle/>
          <a:p>
            <a:pPr marL="0" indent="0">
              <a:buNone/>
            </a:pPr>
            <a:endParaRPr lang="nb-NO" b="1" dirty="0"/>
          </a:p>
          <a:p>
            <a:pPr marL="0" indent="0">
              <a:buNone/>
            </a:pPr>
            <a:endParaRPr lang="nb-NO" b="1" dirty="0"/>
          </a:p>
          <a:p>
            <a:pPr marL="0" indent="0">
              <a:buNone/>
            </a:pPr>
            <a:endParaRPr lang="nb-NO" b="1" dirty="0"/>
          </a:p>
          <a:p>
            <a:pPr marL="0" indent="0">
              <a:buNone/>
            </a:pPr>
            <a:endParaRPr lang="nb-NO" b="1" dirty="0"/>
          </a:p>
          <a:p>
            <a:pPr marL="0" indent="0">
              <a:buNone/>
            </a:pPr>
            <a:endParaRPr lang="nb-NO" dirty="0"/>
          </a:p>
        </p:txBody>
      </p:sp>
      <p:sp>
        <p:nvSpPr>
          <p:cNvPr id="3" name="Plassholder for bunntekst 2">
            <a:extLst>
              <a:ext uri="{FF2B5EF4-FFF2-40B4-BE49-F238E27FC236}">
                <a16:creationId xmlns:a16="http://schemas.microsoft.com/office/drawing/2014/main" id="{D69E9201-F559-D5A3-ABF4-7E0C6B9B468C}"/>
              </a:ext>
            </a:extLst>
          </p:cNvPr>
          <p:cNvSpPr>
            <a:spLocks noGrp="1"/>
          </p:cNvSpPr>
          <p:nvPr>
            <p:ph type="ftr" sz="quarter" idx="11"/>
          </p:nvPr>
        </p:nvSpPr>
        <p:spPr/>
        <p:txBody>
          <a:bodyPr/>
          <a:lstStyle/>
          <a:p>
            <a:r>
              <a:rPr lang="en-US"/>
              <a:t>CONVIVIUM-konferanse, Svolvær 26.06.2026</a:t>
            </a:r>
          </a:p>
        </p:txBody>
      </p:sp>
      <p:sp>
        <p:nvSpPr>
          <p:cNvPr id="4" name="Plassholder for lysbildenummer 3">
            <a:extLst>
              <a:ext uri="{FF2B5EF4-FFF2-40B4-BE49-F238E27FC236}">
                <a16:creationId xmlns:a16="http://schemas.microsoft.com/office/drawing/2014/main" id="{AD069505-48CC-701C-37CA-13854EE57FCB}"/>
              </a:ext>
            </a:extLst>
          </p:cNvPr>
          <p:cNvSpPr>
            <a:spLocks noGrp="1"/>
          </p:cNvSpPr>
          <p:nvPr>
            <p:ph type="sldNum" sz="quarter" idx="12"/>
          </p:nvPr>
        </p:nvSpPr>
        <p:spPr/>
        <p:txBody>
          <a:bodyPr/>
          <a:lstStyle/>
          <a:p>
            <a:fld id="{A3EA19EE-7D28-4E4D-B4E9-85CE96A93ECD}" type="slidenum">
              <a:rPr lang="en-US" smtClean="0"/>
              <a:t>12</a:t>
            </a:fld>
            <a:endParaRPr lang="en-US"/>
          </a:p>
        </p:txBody>
      </p:sp>
      <p:sp>
        <p:nvSpPr>
          <p:cNvPr id="5" name="Tittel 4">
            <a:extLst>
              <a:ext uri="{FF2B5EF4-FFF2-40B4-BE49-F238E27FC236}">
                <a16:creationId xmlns:a16="http://schemas.microsoft.com/office/drawing/2014/main" id="{C11F141D-7B01-5E7A-A27A-E174448BB63A}"/>
              </a:ext>
            </a:extLst>
          </p:cNvPr>
          <p:cNvSpPr>
            <a:spLocks noGrp="1"/>
          </p:cNvSpPr>
          <p:nvPr>
            <p:ph type="title"/>
          </p:nvPr>
        </p:nvSpPr>
        <p:spPr>
          <a:xfrm>
            <a:off x="442732" y="212651"/>
            <a:ext cx="11338590" cy="3257662"/>
          </a:xfrm>
        </p:spPr>
        <p:txBody>
          <a:bodyPr/>
          <a:lstStyle/>
          <a:p>
            <a:r>
              <a:rPr lang="en-US" dirty="0"/>
              <a:t>“Cannot get grain in a crisis”. </a:t>
            </a:r>
            <a:br>
              <a:rPr lang="en-US" dirty="0"/>
            </a:br>
            <a:r>
              <a:rPr lang="en-US" dirty="0"/>
              <a:t> </a:t>
            </a:r>
            <a:br>
              <a:rPr lang="en-US" dirty="0"/>
            </a:br>
            <a:r>
              <a:rPr lang="en-US" sz="2400" b="0" dirty="0"/>
              <a:t>If </a:t>
            </a:r>
            <a:r>
              <a:rPr lang="en-US" sz="2400" b="0" dirty="0" err="1"/>
              <a:t>Finnmark</a:t>
            </a:r>
            <a:r>
              <a:rPr lang="en-US" sz="2400" b="0" dirty="0"/>
              <a:t> and Troms were to be isolated for a week,  </a:t>
            </a:r>
            <a:br>
              <a:rPr lang="en-US" sz="2400" b="0" dirty="0"/>
            </a:br>
            <a:r>
              <a:rPr lang="en-US" sz="2400" b="0" dirty="0"/>
              <a:t>the food preparedness would be at the extreme.  	</a:t>
            </a:r>
            <a:br>
              <a:rPr lang="en-US" sz="2400" b="0" dirty="0"/>
            </a:br>
            <a:r>
              <a:rPr lang="en-US" sz="2400" b="0" dirty="0"/>
              <a:t>In </a:t>
            </a:r>
            <a:r>
              <a:rPr lang="en-US" sz="2400" b="0" dirty="0" err="1"/>
              <a:t>Finnmark</a:t>
            </a:r>
            <a:r>
              <a:rPr lang="en-US" sz="2400" b="0" dirty="0"/>
              <a:t>, no one would be able to deliver eggs, </a:t>
            </a:r>
            <a:br>
              <a:rPr lang="en-US" sz="2400" b="0" dirty="0"/>
            </a:br>
            <a:r>
              <a:rPr lang="en-US" sz="2400" b="0" dirty="0"/>
              <a:t>vegetables or grain.</a:t>
            </a:r>
            <a:br>
              <a:rPr lang="en-US" sz="2400" b="0" dirty="0"/>
            </a:br>
            <a:br>
              <a:rPr lang="en-US" sz="2400" b="0" dirty="0"/>
            </a:br>
            <a:r>
              <a:rPr lang="en-US" sz="1600" b="0" dirty="0"/>
              <a:t>(The overview is calculated per week per person</a:t>
            </a:r>
            <a:r>
              <a:rPr lang="en-US" sz="1600" dirty="0"/>
              <a:t>. </a:t>
            </a:r>
            <a:br>
              <a:rPr lang="en-US" sz="1600" dirty="0"/>
            </a:br>
            <a:r>
              <a:rPr lang="en-US" sz="1600" dirty="0"/>
              <a:t> </a:t>
            </a:r>
            <a:r>
              <a:rPr lang="en-US" sz="1800" dirty="0"/>
              <a:t>In addition, comes fish; wild fish and farmed fish)</a:t>
            </a:r>
            <a:r>
              <a:rPr lang="en-US" sz="1800" b="0" dirty="0"/>
              <a:t>)</a:t>
            </a:r>
            <a:br>
              <a:rPr lang="nb-NO" dirty="0"/>
            </a:br>
            <a:br>
              <a:rPr lang="nb-NO" dirty="0"/>
            </a:br>
            <a:br>
              <a:rPr lang="nb-NO" dirty="0"/>
            </a:br>
            <a:r>
              <a:rPr lang="en-US" sz="1800" b="0" u="sng" dirty="0"/>
              <a:t>In </a:t>
            </a:r>
            <a:r>
              <a:rPr lang="en-US" sz="1800" b="0" u="sng" dirty="0" err="1"/>
              <a:t>Finnmark</a:t>
            </a:r>
            <a:r>
              <a:rPr lang="en-US" sz="1800" b="0" u="sng" dirty="0"/>
              <a:t>, agriculture can contribute: 		In Troms, agriculture can contribute:</a:t>
            </a:r>
            <a:br>
              <a:rPr lang="en-US" sz="1800" b="0" u="sng" dirty="0"/>
            </a:br>
            <a:br>
              <a:rPr lang="en-US" sz="1800" b="0" dirty="0"/>
            </a:br>
            <a:r>
              <a:rPr lang="en-US" sz="1800" b="0" dirty="0"/>
              <a:t>* 225 grams of meat + 250 grams of reindeer meat 	* 340 grams of meat + 10 grams of reindeer meat</a:t>
            </a:r>
            <a:br>
              <a:rPr lang="en-US" sz="1800" b="0" dirty="0"/>
            </a:br>
            <a:r>
              <a:rPr lang="en-US" sz="1800" b="0" dirty="0"/>
              <a:t>* 9 grams of potatoes 				* 400 grams of potatoes</a:t>
            </a:r>
            <a:br>
              <a:rPr lang="en-US" sz="1800" b="0" dirty="0"/>
            </a:br>
            <a:r>
              <a:rPr lang="en-US" sz="1800" b="0" dirty="0"/>
              <a:t>* 5 liters of milk 					* 3.62 liters of milk</a:t>
            </a:r>
            <a:br>
              <a:rPr lang="en-US" sz="1800" b="0" dirty="0"/>
            </a:br>
            <a:r>
              <a:rPr lang="en-US" sz="1800" dirty="0"/>
              <a:t>* 0 eggs </a:t>
            </a:r>
            <a:r>
              <a:rPr lang="en-US" sz="1800" b="0" dirty="0"/>
              <a:t>	</a:t>
            </a:r>
            <a:r>
              <a:rPr lang="en-US" sz="1800" dirty="0"/>
              <a:t>				* </a:t>
            </a:r>
            <a:r>
              <a:rPr lang="en-US" sz="1800" b="0" dirty="0"/>
              <a:t>1 egg</a:t>
            </a:r>
            <a:br>
              <a:rPr lang="en-US" sz="1800" dirty="0"/>
            </a:br>
            <a:r>
              <a:rPr lang="en-US" sz="1800" dirty="0"/>
              <a:t>* 0.1 grams of vegetables </a:t>
            </a:r>
            <a:r>
              <a:rPr lang="en-US" sz="1800" b="0" dirty="0"/>
              <a:t>			* 17 grams of vegetables, 17 grams of berries</a:t>
            </a:r>
            <a:br>
              <a:rPr lang="en-US" sz="1800" b="0" dirty="0"/>
            </a:br>
            <a:r>
              <a:rPr lang="en-US" sz="1800" dirty="0"/>
              <a:t>* 0 grams of grain 				* 0 grams of grain</a:t>
            </a:r>
            <a:br>
              <a:rPr lang="en-US" sz="1800" b="0" dirty="0"/>
            </a:br>
            <a:br>
              <a:rPr lang="en-US" sz="1400" b="0" dirty="0"/>
            </a:br>
            <a:r>
              <a:rPr lang="en-US" sz="1400" b="0" dirty="0"/>
              <a:t>The County Governor of Troms and </a:t>
            </a:r>
            <a:r>
              <a:rPr lang="en-US" sz="1400" b="0" dirty="0" err="1"/>
              <a:t>Finnmark</a:t>
            </a:r>
            <a:r>
              <a:rPr lang="en-US" sz="1400" b="0" dirty="0"/>
              <a:t>: </a:t>
            </a:r>
            <a:r>
              <a:rPr lang="nb-NO" sz="1400" b="0" dirty="0">
                <a:hlinkClick r:id="rId3"/>
              </a:rPr>
              <a:t>Matberedskapen i nord er sårbar ved krise | Statsforvalteren i Troms og Finnmark</a:t>
            </a:r>
            <a:r>
              <a:rPr lang="nb-NO" sz="1400" b="0" dirty="0"/>
              <a:t> (16.09.2025)</a:t>
            </a:r>
          </a:p>
        </p:txBody>
      </p:sp>
      <p:pic>
        <p:nvPicPr>
          <p:cNvPr id="8" name="Bilde 7">
            <a:extLst>
              <a:ext uri="{FF2B5EF4-FFF2-40B4-BE49-F238E27FC236}">
                <a16:creationId xmlns:a16="http://schemas.microsoft.com/office/drawing/2014/main" id="{FB8ECC9B-0CF9-8D39-1E77-911C395D5E2D}"/>
              </a:ext>
            </a:extLst>
          </p:cNvPr>
          <p:cNvPicPr>
            <a:picLocks noChangeAspect="1"/>
          </p:cNvPicPr>
          <p:nvPr/>
        </p:nvPicPr>
        <p:blipFill>
          <a:blip r:embed="rId4"/>
          <a:stretch>
            <a:fillRect/>
          </a:stretch>
        </p:blipFill>
        <p:spPr>
          <a:xfrm>
            <a:off x="8307978" y="-169817"/>
            <a:ext cx="4049486" cy="3947399"/>
          </a:xfrm>
          <a:prstGeom prst="rect">
            <a:avLst/>
          </a:prstGeom>
        </p:spPr>
      </p:pic>
    </p:spTree>
    <p:extLst>
      <p:ext uri="{BB962C8B-B14F-4D97-AF65-F5344CB8AC3E}">
        <p14:creationId xmlns:p14="http://schemas.microsoft.com/office/powerpoint/2010/main" val="1069991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47CEFF3-53BB-85BA-A1D6-B27DE1E3E67B}"/>
              </a:ext>
            </a:extLst>
          </p:cNvPr>
          <p:cNvSpPr>
            <a:spLocks noGrp="1"/>
          </p:cNvSpPr>
          <p:nvPr>
            <p:ph idx="1"/>
          </p:nvPr>
        </p:nvSpPr>
        <p:spPr>
          <a:xfrm>
            <a:off x="404261" y="1829012"/>
            <a:ext cx="11613567" cy="4411872"/>
          </a:xfrm>
        </p:spPr>
        <p:txBody>
          <a:bodyPr/>
          <a:lstStyle/>
          <a:p>
            <a:r>
              <a:rPr lang="en-US" b="1" u="sng" dirty="0"/>
              <a:t>Food traditions before:						Food traditions now:</a:t>
            </a:r>
          </a:p>
          <a:p>
            <a:pPr marL="0" indent="0">
              <a:buNone/>
            </a:pPr>
            <a:endParaRPr lang="en-US" b="1" u="sng" dirty="0"/>
          </a:p>
          <a:p>
            <a:r>
              <a:rPr lang="en-US" dirty="0"/>
              <a:t>Short-distance/home-produced food 			. Lots of imports, international trends</a:t>
            </a:r>
          </a:p>
          <a:p>
            <a:r>
              <a:rPr lang="en-US" dirty="0"/>
              <a:t>Seasonal-dependent , "oranges for Christmas" 		. “Everything for all times"</a:t>
            </a:r>
          </a:p>
          <a:p>
            <a:r>
              <a:rPr lang="en-US" dirty="0"/>
              <a:t>Often large households, the young learned from the older 	. Small families, far away from family and traditions</a:t>
            </a:r>
          </a:p>
          <a:p>
            <a:r>
              <a:rPr lang="en-US" dirty="0"/>
              <a:t>Frugality, everything had to be used, cooked from scratch	. Lots of fast food, produced "far away"</a:t>
            </a:r>
          </a:p>
          <a:p>
            <a:r>
              <a:rPr lang="en-US" dirty="0"/>
              <a:t>few and clean foods					. More often ready-made food, "ultra-processed“</a:t>
            </a:r>
          </a:p>
          <a:p>
            <a:endParaRPr lang="nb-NO" dirty="0"/>
          </a:p>
          <a:p>
            <a:pPr marL="0" indent="0">
              <a:buNone/>
            </a:pPr>
            <a:r>
              <a:rPr lang="nb-NO" dirty="0"/>
              <a:t>				</a:t>
            </a:r>
          </a:p>
          <a:p>
            <a:endParaRPr lang="nb-NO" dirty="0"/>
          </a:p>
        </p:txBody>
      </p:sp>
      <p:sp>
        <p:nvSpPr>
          <p:cNvPr id="3" name="Plassholder for bunntekst 2">
            <a:extLst>
              <a:ext uri="{FF2B5EF4-FFF2-40B4-BE49-F238E27FC236}">
                <a16:creationId xmlns:a16="http://schemas.microsoft.com/office/drawing/2014/main" id="{8796DDC8-D362-3E18-EF55-E8100F77BE8D}"/>
              </a:ext>
            </a:extLst>
          </p:cNvPr>
          <p:cNvSpPr>
            <a:spLocks noGrp="1"/>
          </p:cNvSpPr>
          <p:nvPr>
            <p:ph type="ftr" sz="quarter" idx="11"/>
          </p:nvPr>
        </p:nvSpPr>
        <p:spPr/>
        <p:txBody>
          <a:bodyPr/>
          <a:lstStyle/>
          <a:p>
            <a:r>
              <a:rPr lang="en-US"/>
              <a:t>CONVIVIUM-konferanse, Svolvær 26.06.2026</a:t>
            </a:r>
          </a:p>
        </p:txBody>
      </p:sp>
      <p:sp>
        <p:nvSpPr>
          <p:cNvPr id="4" name="Plassholder for lysbildenummer 3">
            <a:extLst>
              <a:ext uri="{FF2B5EF4-FFF2-40B4-BE49-F238E27FC236}">
                <a16:creationId xmlns:a16="http://schemas.microsoft.com/office/drawing/2014/main" id="{51768F2B-8260-803A-0406-4F327BA5FAE6}"/>
              </a:ext>
            </a:extLst>
          </p:cNvPr>
          <p:cNvSpPr>
            <a:spLocks noGrp="1"/>
          </p:cNvSpPr>
          <p:nvPr>
            <p:ph type="sldNum" sz="quarter" idx="12"/>
          </p:nvPr>
        </p:nvSpPr>
        <p:spPr/>
        <p:txBody>
          <a:bodyPr/>
          <a:lstStyle/>
          <a:p>
            <a:fld id="{A3EA19EE-7D28-4E4D-B4E9-85CE96A93ECD}" type="slidenum">
              <a:rPr lang="en-US" smtClean="0"/>
              <a:t>13</a:t>
            </a:fld>
            <a:endParaRPr lang="en-US"/>
          </a:p>
        </p:txBody>
      </p:sp>
      <p:sp>
        <p:nvSpPr>
          <p:cNvPr id="5" name="Tittel 4">
            <a:extLst>
              <a:ext uri="{FF2B5EF4-FFF2-40B4-BE49-F238E27FC236}">
                <a16:creationId xmlns:a16="http://schemas.microsoft.com/office/drawing/2014/main" id="{346652E3-C585-3BAE-1D44-605DC8C9A43F}"/>
              </a:ext>
            </a:extLst>
          </p:cNvPr>
          <p:cNvSpPr>
            <a:spLocks noGrp="1"/>
          </p:cNvSpPr>
          <p:nvPr>
            <p:ph type="title"/>
          </p:nvPr>
        </p:nvSpPr>
        <p:spPr/>
        <p:txBody>
          <a:bodyPr/>
          <a:lstStyle/>
          <a:p>
            <a:r>
              <a:rPr lang="en-US" dirty="0">
                <a:solidFill>
                  <a:srgbClr val="9E1B2E"/>
                </a:solidFill>
                <a:latin typeface="Arial"/>
              </a:rPr>
              <a:t>D</a:t>
            </a:r>
            <a:r>
              <a:rPr kumimoji="0" lang="en-US" sz="3001" b="1" i="0" u="none" strike="noStrike" kern="1200" cap="none" spc="0" normalizeH="0" baseline="0" noProof="0" dirty="0" err="1">
                <a:ln>
                  <a:noFill/>
                </a:ln>
                <a:solidFill>
                  <a:srgbClr val="9E1B2E"/>
                </a:solidFill>
                <a:effectLst/>
                <a:uLnTx/>
                <a:uFillTx/>
                <a:latin typeface="Arial"/>
                <a:ea typeface="+mj-ea"/>
                <a:cs typeface="+mj-cs"/>
              </a:rPr>
              <a:t>ifferences</a:t>
            </a:r>
            <a:r>
              <a:rPr kumimoji="0" lang="en-US" sz="3001" b="1" i="0" u="none" strike="noStrike" kern="1200" cap="none" spc="0" normalizeH="0" baseline="0" noProof="0" dirty="0">
                <a:ln>
                  <a:noFill/>
                </a:ln>
                <a:solidFill>
                  <a:srgbClr val="9E1B2E"/>
                </a:solidFill>
                <a:effectLst/>
                <a:uLnTx/>
                <a:uFillTx/>
                <a:latin typeface="Arial"/>
                <a:ea typeface="+mj-ea"/>
                <a:cs typeface="+mj-cs"/>
              </a:rPr>
              <a:t> between past food traditions and today's diet</a:t>
            </a:r>
            <a:endParaRPr lang="nb-NO" dirty="0"/>
          </a:p>
        </p:txBody>
      </p:sp>
    </p:spTree>
    <p:extLst>
      <p:ext uri="{BB962C8B-B14F-4D97-AF65-F5344CB8AC3E}">
        <p14:creationId xmlns:p14="http://schemas.microsoft.com/office/powerpoint/2010/main" val="467613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FCC0F-5222-1506-E6FE-D4BE9B47BE3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7D754-2A79-141B-7BA5-7D8BF764F41F}"/>
              </a:ext>
            </a:extLst>
          </p:cNvPr>
          <p:cNvSpPr>
            <a:spLocks noGrp="1"/>
          </p:cNvSpPr>
          <p:nvPr>
            <p:ph idx="1"/>
          </p:nvPr>
        </p:nvSpPr>
        <p:spPr>
          <a:xfrm>
            <a:off x="446543" y="1749632"/>
            <a:ext cx="5394272" cy="4491252"/>
          </a:xfrm>
        </p:spPr>
        <p:txBody>
          <a:bodyPr>
            <a:normAutofit fontScale="92500" lnSpcReduction="20000"/>
          </a:bodyPr>
          <a:lstStyle/>
          <a:p>
            <a:r>
              <a:rPr lang="en-US" dirty="0"/>
              <a:t>The regret can be great for many who never took the opportunity and learned to make lefse from their grandmothers.</a:t>
            </a:r>
          </a:p>
          <a:p>
            <a:r>
              <a:rPr lang="en-US" dirty="0"/>
              <a:t>When faced with approximate recipes where you should use flour for the right dough, frustration increases. What is the right dough?</a:t>
            </a:r>
          </a:p>
          <a:p>
            <a:r>
              <a:rPr lang="en-US" dirty="0"/>
              <a:t>Norwegian-American Gary </a:t>
            </a:r>
            <a:r>
              <a:rPr lang="en-US" dirty="0" err="1"/>
              <a:t>Legwold</a:t>
            </a:r>
            <a:r>
              <a:rPr lang="en-US" dirty="0"/>
              <a:t> has named the condition lefse shame.</a:t>
            </a:r>
          </a:p>
          <a:p>
            <a:r>
              <a:rPr lang="en-US" dirty="0"/>
              <a:t>Gary himself has strong memories of his grandmother who made the world's best lefse. She died without him having learned how to make lefse from her. When he tried to make lefse and failed, it gave him a feeling of shame.</a:t>
            </a:r>
          </a:p>
        </p:txBody>
      </p:sp>
      <p:sp>
        <p:nvSpPr>
          <p:cNvPr id="4" name="Slide Number Placeholder 3">
            <a:extLst>
              <a:ext uri="{FF2B5EF4-FFF2-40B4-BE49-F238E27FC236}">
                <a16:creationId xmlns:a16="http://schemas.microsoft.com/office/drawing/2014/main" id="{2471843A-A68E-7D3E-F4A1-393CA2EEDC43}"/>
              </a:ext>
            </a:extLst>
          </p:cNvPr>
          <p:cNvSpPr>
            <a:spLocks noGrp="1"/>
          </p:cNvSpPr>
          <p:nvPr>
            <p:ph type="sldNum" sz="quarter" idx="12"/>
          </p:nvPr>
        </p:nvSpPr>
        <p:spPr>
          <a:xfrm>
            <a:off x="9005939" y="6400486"/>
            <a:ext cx="2743200" cy="365125"/>
          </a:xfrm>
        </p:spPr>
        <p:txBody>
          <a:bodyPr anchor="ctr">
            <a:normAutofit/>
          </a:bodyPr>
          <a:lstStyle/>
          <a:p>
            <a:pPr marL="0" marR="0" lvl="0" indent="0" algn="r" defTabSz="228600" rtl="0" eaLnBrk="1" fontAlgn="auto" latinLnBrk="0" hangingPunct="1">
              <a:lnSpc>
                <a:spcPct val="100000"/>
              </a:lnSpc>
              <a:spcBef>
                <a:spcPts val="0"/>
              </a:spcBef>
              <a:spcAft>
                <a:spcPts val="600"/>
              </a:spcAft>
              <a:buClrTx/>
              <a:buSzTx/>
              <a:buFontTx/>
              <a:buNone/>
              <a:tabLst/>
              <a:defRPr/>
            </a:pPr>
            <a:fld id="{A3EA19EE-7D28-4E4D-B4E9-85CE96A93ECD}" type="slidenum">
              <a:rPr kumimoji="0" lang="en-US" sz="1000" b="1" i="0" u="none" strike="noStrike" kern="1200" cap="none" spc="0" normalizeH="0" baseline="0" noProof="0" smtClean="0">
                <a:ln>
                  <a:noFill/>
                </a:ln>
                <a:solidFill>
                  <a:srgbClr val="9E1B2E"/>
                </a:solidFill>
                <a:effectLst/>
                <a:uLnTx/>
                <a:uFillTx/>
                <a:latin typeface="Arial"/>
                <a:ea typeface="+mn-ea"/>
                <a:cs typeface="+mn-cs"/>
              </a:rPr>
              <a:pPr marL="0" marR="0" lvl="0" indent="0" algn="r" defTabSz="228600" rtl="0" eaLnBrk="1" fontAlgn="auto" latinLnBrk="0" hangingPunct="1">
                <a:lnSpc>
                  <a:spcPct val="100000"/>
                </a:lnSpc>
                <a:spcBef>
                  <a:spcPts val="0"/>
                </a:spcBef>
                <a:spcAft>
                  <a:spcPts val="600"/>
                </a:spcAft>
                <a:buClrTx/>
                <a:buSzTx/>
                <a:buFontTx/>
                <a:buNone/>
                <a:tabLst/>
                <a:defRPr/>
              </a:pPr>
              <a:t>14</a:t>
            </a:fld>
            <a:endParaRPr kumimoji="0" lang="en-US" sz="1000" b="1" i="0" u="none" strike="noStrike" kern="1200" cap="none" spc="0" normalizeH="0" baseline="0" noProof="0">
              <a:ln>
                <a:noFill/>
              </a:ln>
              <a:solidFill>
                <a:srgbClr val="9E1B2E"/>
              </a:solidFill>
              <a:effectLst/>
              <a:uLnTx/>
              <a:uFillTx/>
              <a:latin typeface="Arial"/>
              <a:ea typeface="+mn-ea"/>
              <a:cs typeface="+mn-cs"/>
            </a:endParaRPr>
          </a:p>
        </p:txBody>
      </p:sp>
      <p:sp>
        <p:nvSpPr>
          <p:cNvPr id="5" name="Title 4">
            <a:extLst>
              <a:ext uri="{FF2B5EF4-FFF2-40B4-BE49-F238E27FC236}">
                <a16:creationId xmlns:a16="http://schemas.microsoft.com/office/drawing/2014/main" id="{54FD4C93-540E-26E4-1884-4458967593DB}"/>
              </a:ext>
            </a:extLst>
          </p:cNvPr>
          <p:cNvSpPr>
            <a:spLocks noGrp="1"/>
          </p:cNvSpPr>
          <p:nvPr>
            <p:ph type="title"/>
          </p:nvPr>
        </p:nvSpPr>
        <p:spPr>
          <a:xfrm>
            <a:off x="442732" y="834880"/>
            <a:ext cx="5398390" cy="808759"/>
          </a:xfrm>
        </p:spPr>
        <p:txBody>
          <a:bodyPr anchor="t">
            <a:normAutofit/>
          </a:bodyPr>
          <a:lstStyle/>
          <a:p>
            <a:r>
              <a:rPr lang="en-US" dirty="0"/>
              <a:t>“</a:t>
            </a:r>
            <a:r>
              <a:rPr lang="en-US" dirty="0" err="1"/>
              <a:t>Lefseskam</a:t>
            </a:r>
            <a:r>
              <a:rPr lang="en-US" dirty="0"/>
              <a:t>”- lefse shame</a:t>
            </a:r>
          </a:p>
        </p:txBody>
      </p:sp>
      <p:pic>
        <p:nvPicPr>
          <p:cNvPr id="2050" name="Picture 2">
            <a:extLst>
              <a:ext uri="{FF2B5EF4-FFF2-40B4-BE49-F238E27FC236}">
                <a16:creationId xmlns:a16="http://schemas.microsoft.com/office/drawing/2014/main" id="{021026C1-3A34-EEBF-F1F1-2C47BCE84690}"/>
              </a:ext>
            </a:extLst>
          </p:cNvPr>
          <p:cNvPicPr>
            <a:picLocks noGrp="1" noChangeAspect="1" noChangeArrowheads="1"/>
          </p:cNvPicPr>
          <p:nvPr>
            <p:ph type="pic" sz="quarter" idx="18"/>
          </p:nvPr>
        </p:nvPicPr>
        <p:blipFill>
          <a:blip r:embed="rId3">
            <a:extLst>
              <a:ext uri="{28A0092B-C50C-407E-A947-70E740481C1C}">
                <a14:useLocalDpi xmlns:a14="http://schemas.microsoft.com/office/drawing/2010/main" val="0"/>
              </a:ext>
            </a:extLst>
          </a:blip>
          <a:srcRect t="558" r="-1" b="13214"/>
          <a:stretch>
            <a:fillRect/>
          </a:stretch>
        </p:blipFill>
        <p:spPr bwMode="auto">
          <a:xfrm>
            <a:off x="6153085" y="54971"/>
            <a:ext cx="5986395" cy="6200503"/>
          </a:xfrm>
          <a:prstGeom prst="rect">
            <a:avLst/>
          </a:prstGeom>
          <a:solidFill>
            <a:srgbClr val="FFFFFF"/>
          </a:solidFill>
        </p:spPr>
      </p:pic>
    </p:spTree>
    <p:extLst>
      <p:ext uri="{BB962C8B-B14F-4D97-AF65-F5344CB8AC3E}">
        <p14:creationId xmlns:p14="http://schemas.microsoft.com/office/powerpoint/2010/main" val="261209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FB86EEE-8A4A-9FA9-34C1-83023C056C85}"/>
              </a:ext>
            </a:extLst>
          </p:cNvPr>
          <p:cNvSpPr>
            <a:spLocks noGrp="1"/>
          </p:cNvSpPr>
          <p:nvPr>
            <p:ph idx="1"/>
          </p:nvPr>
        </p:nvSpPr>
        <p:spPr>
          <a:xfrm>
            <a:off x="457560" y="923183"/>
            <a:ext cx="5682408" cy="5598803"/>
          </a:xfrm>
        </p:spPr>
        <p:txBody>
          <a:bodyPr/>
          <a:lstStyle/>
          <a:p>
            <a:r>
              <a:rPr lang="en-US" sz="2800" dirty="0"/>
              <a:t>Knowledge ( and equipment)  of different preservation methods: boiling, salting, drying, smoking, canning, pickling, juicing, fermentation, acidify/ souring of milk</a:t>
            </a:r>
          </a:p>
          <a:p>
            <a:r>
              <a:rPr lang="en-US" sz="2800" dirty="0"/>
              <a:t>knowledge of how to cook when the power goes out and the food in the freezer starts to thaw</a:t>
            </a:r>
            <a:endParaRPr lang="nb-NO" sz="2800" dirty="0"/>
          </a:p>
          <a:p>
            <a:endParaRPr lang="nb-NO" dirty="0"/>
          </a:p>
        </p:txBody>
      </p:sp>
      <p:sp>
        <p:nvSpPr>
          <p:cNvPr id="3" name="Plassholder for bunntekst 2">
            <a:extLst>
              <a:ext uri="{FF2B5EF4-FFF2-40B4-BE49-F238E27FC236}">
                <a16:creationId xmlns:a16="http://schemas.microsoft.com/office/drawing/2014/main" id="{BDA5C261-066F-59E7-7520-A8E04EF5867D}"/>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451D2038-971B-E997-9C1B-E4CFB0CC2F3A}"/>
              </a:ext>
            </a:extLst>
          </p:cNvPr>
          <p:cNvSpPr>
            <a:spLocks noGrp="1"/>
          </p:cNvSpPr>
          <p:nvPr>
            <p:ph type="sldNum" sz="quarter" idx="12"/>
          </p:nvPr>
        </p:nvSpPr>
        <p:spPr/>
        <p:txBody>
          <a:bodyPr/>
          <a:lstStyle/>
          <a:p>
            <a:fld id="{A3EA19EE-7D28-4E4D-B4E9-85CE96A93ECD}" type="slidenum">
              <a:rPr lang="en-US" smtClean="0"/>
              <a:t>15</a:t>
            </a:fld>
            <a:endParaRPr lang="en-US"/>
          </a:p>
        </p:txBody>
      </p:sp>
      <p:sp>
        <p:nvSpPr>
          <p:cNvPr id="5" name="Tittel 4">
            <a:extLst>
              <a:ext uri="{FF2B5EF4-FFF2-40B4-BE49-F238E27FC236}">
                <a16:creationId xmlns:a16="http://schemas.microsoft.com/office/drawing/2014/main" id="{6EE52DEA-A33A-03F6-E9C2-BDAECA72809C}"/>
              </a:ext>
            </a:extLst>
          </p:cNvPr>
          <p:cNvSpPr>
            <a:spLocks noGrp="1"/>
          </p:cNvSpPr>
          <p:nvPr>
            <p:ph type="title"/>
          </p:nvPr>
        </p:nvSpPr>
        <p:spPr>
          <a:xfrm>
            <a:off x="550221" y="218531"/>
            <a:ext cx="5398390" cy="808759"/>
          </a:xfrm>
        </p:spPr>
        <p:txBody>
          <a:bodyPr/>
          <a:lstStyle/>
          <a:p>
            <a:r>
              <a:rPr lang="nb-NO" sz="3000" dirty="0" err="1"/>
              <a:t>Preservation</a:t>
            </a:r>
            <a:r>
              <a:rPr lang="nb-NO" sz="3000" dirty="0"/>
              <a:t>, and to </a:t>
            </a:r>
            <a:r>
              <a:rPr lang="nb-NO" sz="3000" dirty="0" err="1"/>
              <a:t>cook</a:t>
            </a:r>
            <a:r>
              <a:rPr lang="nb-NO" sz="3000" dirty="0"/>
              <a:t> </a:t>
            </a:r>
            <a:r>
              <a:rPr lang="nb-NO" sz="3000" dirty="0" err="1"/>
              <a:t>without</a:t>
            </a:r>
            <a:r>
              <a:rPr lang="nb-NO" sz="3000" dirty="0"/>
              <a:t> </a:t>
            </a:r>
            <a:r>
              <a:rPr lang="nb-NO" sz="3000" dirty="0" err="1"/>
              <a:t>electricity</a:t>
            </a:r>
            <a:endParaRPr lang="nb-NO" sz="3000" dirty="0"/>
          </a:p>
        </p:txBody>
      </p:sp>
      <p:pic>
        <p:nvPicPr>
          <p:cNvPr id="8" name="Plassholder for bilde 7">
            <a:extLst>
              <a:ext uri="{FF2B5EF4-FFF2-40B4-BE49-F238E27FC236}">
                <a16:creationId xmlns:a16="http://schemas.microsoft.com/office/drawing/2014/main" id="{712B424D-A15E-FD2D-5B00-5DBF903BC333}"/>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1167" r="11167"/>
          <a:stretch>
            <a:fillRect/>
          </a:stretch>
        </p:blipFill>
        <p:spPr>
          <a:xfrm rot="5400000">
            <a:off x="6055799" y="678121"/>
            <a:ext cx="5673979" cy="5479278"/>
          </a:xfrm>
          <a:effectLst>
            <a:softEdge rad="203200"/>
          </a:effectLst>
        </p:spPr>
      </p:pic>
    </p:spTree>
    <p:extLst>
      <p:ext uri="{BB962C8B-B14F-4D97-AF65-F5344CB8AC3E}">
        <p14:creationId xmlns:p14="http://schemas.microsoft.com/office/powerpoint/2010/main" val="3053021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ACE8EDB-FEB0-DEBE-1E4B-72434ABC48F4}"/>
              </a:ext>
            </a:extLst>
          </p:cNvPr>
          <p:cNvSpPr>
            <a:spLocks noGrp="1"/>
          </p:cNvSpPr>
          <p:nvPr>
            <p:ph idx="1"/>
          </p:nvPr>
        </p:nvSpPr>
        <p:spPr>
          <a:xfrm>
            <a:off x="391458" y="592860"/>
            <a:ext cx="6339848" cy="5631670"/>
          </a:xfrm>
        </p:spPr>
        <p:txBody>
          <a:bodyPr/>
          <a:lstStyle/>
          <a:p>
            <a:pPr marL="0" indent="0">
              <a:buNone/>
            </a:pPr>
            <a:r>
              <a:rPr lang="en-US" b="1" u="sng" dirty="0"/>
              <a:t>Each individual: </a:t>
            </a:r>
          </a:p>
          <a:p>
            <a:r>
              <a:rPr lang="en-US" dirty="0"/>
              <a:t>Emergency stockpile in accordance with recommendations from the Directorate for Emergency Situations</a:t>
            </a:r>
          </a:p>
          <a:p>
            <a:r>
              <a:rPr lang="en-US" dirty="0"/>
              <a:t>Know the foods you have access to locally </a:t>
            </a:r>
          </a:p>
          <a:p>
            <a:r>
              <a:rPr lang="en-US" dirty="0"/>
              <a:t>Know how to use available food</a:t>
            </a:r>
          </a:p>
          <a:p>
            <a:r>
              <a:rPr lang="en-US" dirty="0"/>
              <a:t>Know how to preserve available food (cool storage)</a:t>
            </a:r>
          </a:p>
          <a:p>
            <a:r>
              <a:rPr lang="en-US" dirty="0"/>
              <a:t>Know how to cook without electricity</a:t>
            </a:r>
          </a:p>
          <a:p>
            <a:r>
              <a:rPr lang="en-US" dirty="0"/>
              <a:t>Know how to cultivate what you can where you live (potatoes) </a:t>
            </a:r>
          </a:p>
          <a:p>
            <a:r>
              <a:rPr lang="en-US" dirty="0"/>
              <a:t>Emergency friends</a:t>
            </a:r>
          </a:p>
          <a:p>
            <a:pPr marL="0" indent="0">
              <a:buNone/>
            </a:pPr>
            <a:r>
              <a:rPr lang="en-US" b="1" u="sng" dirty="0"/>
              <a:t>Social responsibility:</a:t>
            </a:r>
          </a:p>
          <a:p>
            <a:r>
              <a:rPr lang="en-US" dirty="0"/>
              <a:t>sufficient stock of key food items such as grains locally</a:t>
            </a:r>
          </a:p>
          <a:p>
            <a:r>
              <a:rPr lang="en-US" dirty="0"/>
              <a:t>alternative transport routes</a:t>
            </a:r>
          </a:p>
          <a:p>
            <a:pPr marL="0" indent="0">
              <a:buNone/>
            </a:pPr>
            <a:endParaRPr lang="en-US" dirty="0"/>
          </a:p>
          <a:p>
            <a:pPr marL="0" indent="0">
              <a:buNone/>
            </a:pPr>
            <a:endParaRPr lang="en-US" dirty="0"/>
          </a:p>
          <a:p>
            <a:endParaRPr lang="en-US" dirty="0"/>
          </a:p>
        </p:txBody>
      </p:sp>
      <p:sp>
        <p:nvSpPr>
          <p:cNvPr id="3" name="Plassholder for bunntekst 2">
            <a:extLst>
              <a:ext uri="{FF2B5EF4-FFF2-40B4-BE49-F238E27FC236}">
                <a16:creationId xmlns:a16="http://schemas.microsoft.com/office/drawing/2014/main" id="{140534AC-526A-6BA1-4155-A8D134C6994C}"/>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C406BD97-C92E-8580-2B18-E9BBD3A43F5A}"/>
              </a:ext>
            </a:extLst>
          </p:cNvPr>
          <p:cNvSpPr>
            <a:spLocks noGrp="1"/>
          </p:cNvSpPr>
          <p:nvPr>
            <p:ph type="sldNum" sz="quarter" idx="12"/>
          </p:nvPr>
        </p:nvSpPr>
        <p:spPr/>
        <p:txBody>
          <a:bodyPr/>
          <a:lstStyle/>
          <a:p>
            <a:fld id="{A3EA19EE-7D28-4E4D-B4E9-85CE96A93ECD}" type="slidenum">
              <a:rPr lang="en-US" smtClean="0"/>
              <a:t>16</a:t>
            </a:fld>
            <a:endParaRPr lang="en-US"/>
          </a:p>
        </p:txBody>
      </p:sp>
      <p:sp>
        <p:nvSpPr>
          <p:cNvPr id="5" name="Tittel 4">
            <a:extLst>
              <a:ext uri="{FF2B5EF4-FFF2-40B4-BE49-F238E27FC236}">
                <a16:creationId xmlns:a16="http://schemas.microsoft.com/office/drawing/2014/main" id="{4791DD6F-4C5A-C146-007A-ADD85F9CBE53}"/>
              </a:ext>
            </a:extLst>
          </p:cNvPr>
          <p:cNvSpPr>
            <a:spLocks noGrp="1"/>
          </p:cNvSpPr>
          <p:nvPr>
            <p:ph type="title"/>
          </p:nvPr>
        </p:nvSpPr>
        <p:spPr>
          <a:xfrm>
            <a:off x="409681" y="129800"/>
            <a:ext cx="5398390" cy="564263"/>
          </a:xfrm>
        </p:spPr>
        <p:txBody>
          <a:bodyPr/>
          <a:lstStyle/>
          <a:p>
            <a:r>
              <a:rPr lang="nb-NO" dirty="0" err="1"/>
              <a:t>What</a:t>
            </a:r>
            <a:r>
              <a:rPr lang="nb-NO" dirty="0"/>
              <a:t> to do:</a:t>
            </a:r>
          </a:p>
        </p:txBody>
      </p:sp>
      <p:pic>
        <p:nvPicPr>
          <p:cNvPr id="8" name="Plassholder for bilde 7">
            <a:extLst>
              <a:ext uri="{FF2B5EF4-FFF2-40B4-BE49-F238E27FC236}">
                <a16:creationId xmlns:a16="http://schemas.microsoft.com/office/drawing/2014/main" id="{C00F88C2-CB57-6345-50B1-343FB56FD01E}"/>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20876" r="20876"/>
          <a:stretch>
            <a:fillRect/>
          </a:stretch>
        </p:blipFill>
        <p:spPr>
          <a:xfrm rot="5400000">
            <a:off x="6655888" y="923720"/>
            <a:ext cx="5037723" cy="4864854"/>
          </a:xfrm>
        </p:spPr>
      </p:pic>
    </p:spTree>
    <p:extLst>
      <p:ext uri="{BB962C8B-B14F-4D97-AF65-F5344CB8AC3E}">
        <p14:creationId xmlns:p14="http://schemas.microsoft.com/office/powerpoint/2010/main" val="2261183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A5481D90-96B6-C7D1-0E70-CC133C0ABC1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a:noFill/>
        </p:spPr>
      </p:pic>
      <p:sp>
        <p:nvSpPr>
          <p:cNvPr id="3" name="Slide Number Placeholder 2" hidden="1">
            <a:extLst>
              <a:ext uri="{FF2B5EF4-FFF2-40B4-BE49-F238E27FC236}">
                <a16:creationId xmlns:a16="http://schemas.microsoft.com/office/drawing/2014/main" id="{4474E02F-1A42-4626-9F1F-D12BDD166896}"/>
              </a:ext>
            </a:extLst>
          </p:cNvPr>
          <p:cNvSpPr>
            <a:spLocks noGrp="1"/>
          </p:cNvSpPr>
          <p:nvPr>
            <p:ph type="sldNum" sz="quarter" idx="12"/>
          </p:nvPr>
        </p:nvSpPr>
        <p:spPr/>
        <p:txBody>
          <a:bodyPr/>
          <a:lstStyle/>
          <a:p>
            <a:pPr>
              <a:spcAft>
                <a:spcPts val="600"/>
              </a:spcAft>
            </a:pPr>
            <a:fld id="{A3EA19EE-7D28-4E4D-B4E9-85CE96A93ECD}" type="slidenum">
              <a:rPr lang="en-US" smtClean="0"/>
              <a:pPr>
                <a:spcAft>
                  <a:spcPts val="600"/>
                </a:spcAft>
              </a:pPr>
              <a:t>17</a:t>
            </a:fld>
            <a:endParaRPr lang="en-US"/>
          </a:p>
        </p:txBody>
      </p:sp>
      <p:sp>
        <p:nvSpPr>
          <p:cNvPr id="2" name="Plassholder for bunntekst 1">
            <a:extLst>
              <a:ext uri="{FF2B5EF4-FFF2-40B4-BE49-F238E27FC236}">
                <a16:creationId xmlns:a16="http://schemas.microsoft.com/office/drawing/2014/main" id="{9F0778A0-577F-EFEF-6917-8F6EA78F7E5D}"/>
              </a:ext>
            </a:extLst>
          </p:cNvPr>
          <p:cNvSpPr>
            <a:spLocks noGrp="1"/>
          </p:cNvSpPr>
          <p:nvPr>
            <p:ph type="ftr" sz="quarter" idx="11"/>
          </p:nvPr>
        </p:nvSpPr>
        <p:spPr/>
        <p:txBody>
          <a:bodyPr/>
          <a:lstStyle/>
          <a:p>
            <a:r>
              <a:rPr lang="en-US"/>
              <a:t>CONVIVIUM-konferanse, Svolvær 26.06.2026</a:t>
            </a:r>
          </a:p>
        </p:txBody>
      </p:sp>
    </p:spTree>
    <p:extLst>
      <p:ext uri="{BB962C8B-B14F-4D97-AF65-F5344CB8AC3E}">
        <p14:creationId xmlns:p14="http://schemas.microsoft.com/office/powerpoint/2010/main" val="1012474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4D9B087-6061-7839-A52F-D5E6DA98D9A1}"/>
              </a:ext>
            </a:extLst>
          </p:cNvPr>
          <p:cNvSpPr>
            <a:spLocks noGrp="1"/>
          </p:cNvSpPr>
          <p:nvPr>
            <p:ph idx="1"/>
          </p:nvPr>
        </p:nvSpPr>
        <p:spPr>
          <a:xfrm>
            <a:off x="446543" y="1749632"/>
            <a:ext cx="11127148" cy="4491252"/>
          </a:xfrm>
        </p:spPr>
        <p:txBody>
          <a:bodyPr/>
          <a:lstStyle/>
          <a:p>
            <a:r>
              <a:rPr lang="en-US" dirty="0" err="1"/>
              <a:t>Grøttland</a:t>
            </a:r>
            <a:r>
              <a:rPr lang="en-US" dirty="0"/>
              <a:t>, Kristine Lind: “Daily bread, daily work”</a:t>
            </a:r>
          </a:p>
          <a:p>
            <a:r>
              <a:rPr lang="en-US" dirty="0">
                <a:hlinkClick r:id="rId2"/>
              </a:rPr>
              <a:t>https://norsktradisjonsmat.no</a:t>
            </a:r>
            <a:r>
              <a:rPr lang="en-US" dirty="0"/>
              <a:t> (Norwegian traditional food; website with traditional food recipes)   </a:t>
            </a:r>
          </a:p>
          <a:p>
            <a:r>
              <a:rPr lang="en-US" dirty="0"/>
              <a:t>The State Administrator in Troms and </a:t>
            </a:r>
            <a:r>
              <a:rPr lang="en-US" dirty="0" err="1"/>
              <a:t>Finnmark</a:t>
            </a:r>
            <a:r>
              <a:rPr lang="en-US" dirty="0"/>
              <a:t>; </a:t>
            </a:r>
            <a:r>
              <a:rPr lang="en-US" dirty="0">
                <a:hlinkClick r:id="rId3"/>
              </a:rPr>
              <a:t>https://www.statsforvalteren.no/troms-finnmark/</a:t>
            </a:r>
            <a:r>
              <a:rPr lang="en-US" dirty="0"/>
              <a:t> </a:t>
            </a:r>
          </a:p>
          <a:p>
            <a:r>
              <a:rPr lang="en-US" dirty="0"/>
              <a:t>The directorate of health, recommended diet: </a:t>
            </a:r>
            <a:r>
              <a:rPr lang="nb-NO" dirty="0">
                <a:hlinkClick r:id="rId4"/>
              </a:rPr>
              <a:t>Kostrådene – Helsedirektoratet</a:t>
            </a:r>
            <a:endParaRPr lang="nb-NO" dirty="0"/>
          </a:p>
          <a:p>
            <a:r>
              <a:rPr lang="en-US" dirty="0"/>
              <a:t>The Norwegian Garden Society, - Climate zone map; </a:t>
            </a:r>
            <a:r>
              <a:rPr lang="nb-NO" dirty="0">
                <a:hlinkClick r:id="rId5"/>
              </a:rPr>
              <a:t>Det norske hageselskap,- Klimasonekart</a:t>
            </a:r>
            <a:endParaRPr lang="nb-NO" dirty="0"/>
          </a:p>
          <a:p>
            <a:r>
              <a:rPr lang="nb-NO" dirty="0"/>
              <a:t>NRK/ Nordland politidistrikt ( </a:t>
            </a:r>
            <a:r>
              <a:rPr lang="nb-NO" dirty="0">
                <a:hlinkClick r:id="rId6"/>
              </a:rPr>
              <a:t>https://www.nrk.no/nordland/e6-i-sorfold-stengt-etter-bussbrann-i-tunnel-1.17827182</a:t>
            </a:r>
            <a:r>
              <a:rPr lang="nb-NO" dirty="0"/>
              <a:t> )</a:t>
            </a:r>
          </a:p>
          <a:p>
            <a:r>
              <a:rPr lang="nb-NO" dirty="0"/>
              <a:t>DSB (</a:t>
            </a:r>
            <a:r>
              <a:rPr lang="nb-NO" dirty="0" err="1"/>
              <a:t>Directorate</a:t>
            </a:r>
            <a:r>
              <a:rPr lang="nb-NO" dirty="0"/>
              <a:t> for </a:t>
            </a:r>
            <a:r>
              <a:rPr lang="nb-NO" dirty="0" err="1"/>
              <a:t>Civil</a:t>
            </a:r>
            <a:r>
              <a:rPr lang="nb-NO" dirty="0"/>
              <a:t> </a:t>
            </a:r>
            <a:r>
              <a:rPr lang="nb-NO" dirty="0" err="1"/>
              <a:t>Protection</a:t>
            </a:r>
            <a:r>
              <a:rPr lang="en-US" dirty="0"/>
              <a:t>): </a:t>
            </a:r>
            <a:r>
              <a:rPr lang="nb-NO" dirty="0">
                <a:hlinkClick r:id="rId7"/>
              </a:rPr>
              <a:t>https://www.dsb.no/sikkerhverdag/egenberedskap/</a:t>
            </a:r>
            <a:endParaRPr lang="nb-NO" dirty="0"/>
          </a:p>
          <a:p>
            <a:endParaRPr lang="en-US" dirty="0"/>
          </a:p>
          <a:p>
            <a:endParaRPr lang="en-US" dirty="0"/>
          </a:p>
          <a:p>
            <a:pPr marL="0" indent="0">
              <a:buNone/>
            </a:pPr>
            <a:endParaRPr lang="nb-NO" dirty="0"/>
          </a:p>
        </p:txBody>
      </p:sp>
      <p:sp>
        <p:nvSpPr>
          <p:cNvPr id="3" name="Plassholder for bunntekst 2">
            <a:extLst>
              <a:ext uri="{FF2B5EF4-FFF2-40B4-BE49-F238E27FC236}">
                <a16:creationId xmlns:a16="http://schemas.microsoft.com/office/drawing/2014/main" id="{B68712CB-8187-93F9-F0B7-2253825B579E}"/>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83A55081-E4F9-1619-40FB-09DC5116F972}"/>
              </a:ext>
            </a:extLst>
          </p:cNvPr>
          <p:cNvSpPr>
            <a:spLocks noGrp="1"/>
          </p:cNvSpPr>
          <p:nvPr>
            <p:ph type="sldNum" sz="quarter" idx="12"/>
          </p:nvPr>
        </p:nvSpPr>
        <p:spPr/>
        <p:txBody>
          <a:bodyPr/>
          <a:lstStyle/>
          <a:p>
            <a:fld id="{A3EA19EE-7D28-4E4D-B4E9-85CE96A93ECD}" type="slidenum">
              <a:rPr lang="en-US" smtClean="0"/>
              <a:t>18</a:t>
            </a:fld>
            <a:endParaRPr lang="en-US"/>
          </a:p>
        </p:txBody>
      </p:sp>
      <p:sp>
        <p:nvSpPr>
          <p:cNvPr id="5" name="Tittel 4">
            <a:extLst>
              <a:ext uri="{FF2B5EF4-FFF2-40B4-BE49-F238E27FC236}">
                <a16:creationId xmlns:a16="http://schemas.microsoft.com/office/drawing/2014/main" id="{441C8C9D-B864-F4D7-F2B2-EBE3B22C8363}"/>
              </a:ext>
            </a:extLst>
          </p:cNvPr>
          <p:cNvSpPr>
            <a:spLocks noGrp="1"/>
          </p:cNvSpPr>
          <p:nvPr>
            <p:ph type="title"/>
          </p:nvPr>
        </p:nvSpPr>
        <p:spPr>
          <a:xfrm>
            <a:off x="442732" y="834880"/>
            <a:ext cx="11196274" cy="808759"/>
          </a:xfrm>
        </p:spPr>
        <p:txBody>
          <a:bodyPr/>
          <a:lstStyle/>
          <a:p>
            <a:r>
              <a:rPr lang="nb-NO" dirty="0"/>
              <a:t>Source </a:t>
            </a:r>
            <a:r>
              <a:rPr lang="nb-NO" dirty="0" err="1"/>
              <a:t>references</a:t>
            </a:r>
            <a:endParaRPr lang="nb-NO" dirty="0"/>
          </a:p>
        </p:txBody>
      </p:sp>
    </p:spTree>
    <p:extLst>
      <p:ext uri="{BB962C8B-B14F-4D97-AF65-F5344CB8AC3E}">
        <p14:creationId xmlns:p14="http://schemas.microsoft.com/office/powerpoint/2010/main" val="2808806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F2338EB-D845-7520-D161-AB5C2580FDEB}"/>
              </a:ext>
            </a:extLst>
          </p:cNvPr>
          <p:cNvSpPr>
            <a:spLocks noGrp="1"/>
          </p:cNvSpPr>
          <p:nvPr>
            <p:ph idx="1"/>
          </p:nvPr>
        </p:nvSpPr>
        <p:spPr>
          <a:xfrm>
            <a:off x="516594" y="1178805"/>
            <a:ext cx="6153714" cy="5199961"/>
          </a:xfrm>
        </p:spPr>
        <p:txBody>
          <a:bodyPr/>
          <a:lstStyle/>
          <a:p>
            <a:r>
              <a:rPr lang="en-US" dirty="0"/>
              <a:t>Non-political organization with local chapters throughout Norway</a:t>
            </a:r>
          </a:p>
          <a:p>
            <a:r>
              <a:rPr lang="en-US" dirty="0"/>
              <a:t>Practical food knowledge, and inclusive local communities are two of our most important activities</a:t>
            </a:r>
          </a:p>
          <a:p>
            <a:r>
              <a:rPr lang="en-US" dirty="0"/>
              <a:t>Advisory organization for UNESCO on food traditions in Norway </a:t>
            </a:r>
          </a:p>
          <a:p>
            <a:r>
              <a:rPr lang="en-US" dirty="0"/>
              <a:t>In 2025, the Parliament asked the Government to enter into dialogue with, among others, the Rural Women's Association regarding our role as a food and care preparedness organization</a:t>
            </a:r>
          </a:p>
          <a:p>
            <a:r>
              <a:rPr lang="en-US" dirty="0"/>
              <a:t>Currently creating an idea bank regarding preparedness storage</a:t>
            </a:r>
            <a:endParaRPr lang="nb-NO" dirty="0"/>
          </a:p>
        </p:txBody>
      </p:sp>
      <p:sp>
        <p:nvSpPr>
          <p:cNvPr id="3" name="Plassholder for bunntekst 2">
            <a:extLst>
              <a:ext uri="{FF2B5EF4-FFF2-40B4-BE49-F238E27FC236}">
                <a16:creationId xmlns:a16="http://schemas.microsoft.com/office/drawing/2014/main" id="{62C71930-91E2-A467-242C-D7CD54817DF3}"/>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BA827A9B-109D-2611-F8CA-14F9301BDCCC}"/>
              </a:ext>
            </a:extLst>
          </p:cNvPr>
          <p:cNvSpPr>
            <a:spLocks noGrp="1"/>
          </p:cNvSpPr>
          <p:nvPr>
            <p:ph type="sldNum" sz="quarter" idx="12"/>
          </p:nvPr>
        </p:nvSpPr>
        <p:spPr/>
        <p:txBody>
          <a:bodyPr/>
          <a:lstStyle/>
          <a:p>
            <a:r>
              <a:rPr lang="en-US" dirty="0"/>
              <a:t>Bilde: </a:t>
            </a:r>
            <a:r>
              <a:rPr lang="en-US" dirty="0" err="1"/>
              <a:t>studieforbundet</a:t>
            </a:r>
            <a:r>
              <a:rPr lang="en-US" dirty="0"/>
              <a:t> kultur </a:t>
            </a:r>
            <a:r>
              <a:rPr lang="en-US" dirty="0" err="1"/>
              <a:t>og</a:t>
            </a:r>
            <a:r>
              <a:rPr lang="en-US" dirty="0"/>
              <a:t> </a:t>
            </a:r>
            <a:r>
              <a:rPr lang="en-US" dirty="0" err="1"/>
              <a:t>tradisjon</a:t>
            </a:r>
            <a:endParaRPr lang="en-US" dirty="0"/>
          </a:p>
        </p:txBody>
      </p:sp>
      <p:sp>
        <p:nvSpPr>
          <p:cNvPr id="5" name="Tittel 4">
            <a:extLst>
              <a:ext uri="{FF2B5EF4-FFF2-40B4-BE49-F238E27FC236}">
                <a16:creationId xmlns:a16="http://schemas.microsoft.com/office/drawing/2014/main" id="{4DEE0D84-BD52-7A1C-F382-08EFA2CCD738}"/>
              </a:ext>
            </a:extLst>
          </p:cNvPr>
          <p:cNvSpPr>
            <a:spLocks noGrp="1"/>
          </p:cNvSpPr>
          <p:nvPr>
            <p:ph type="title"/>
          </p:nvPr>
        </p:nvSpPr>
        <p:spPr>
          <a:xfrm>
            <a:off x="548610" y="353616"/>
            <a:ext cx="5398390" cy="808759"/>
          </a:xfrm>
        </p:spPr>
        <p:txBody>
          <a:bodyPr/>
          <a:lstStyle/>
          <a:p>
            <a:r>
              <a:rPr lang="nb-NO" dirty="0" err="1"/>
              <a:t>About</a:t>
            </a:r>
            <a:r>
              <a:rPr lang="nb-NO" dirty="0"/>
              <a:t> Norwegian Rural </a:t>
            </a:r>
            <a:r>
              <a:rPr lang="nb-NO" dirty="0" err="1"/>
              <a:t>Women's</a:t>
            </a:r>
            <a:r>
              <a:rPr lang="nb-NO" dirty="0"/>
              <a:t> Association</a:t>
            </a:r>
          </a:p>
        </p:txBody>
      </p:sp>
      <p:pic>
        <p:nvPicPr>
          <p:cNvPr id="12" name="Plassholder for bilde 11">
            <a:extLst>
              <a:ext uri="{FF2B5EF4-FFF2-40B4-BE49-F238E27FC236}">
                <a16:creationId xmlns:a16="http://schemas.microsoft.com/office/drawing/2014/main" id="{9220F2CB-BD5F-F3A3-AC7D-41E6ECF5B79C}"/>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0678" b="10678"/>
          <a:stretch>
            <a:fillRect/>
          </a:stretch>
        </p:blipFill>
        <p:spPr>
          <a:xfrm>
            <a:off x="6671996" y="720069"/>
            <a:ext cx="5186751" cy="5372259"/>
          </a:xfrm>
        </p:spPr>
      </p:pic>
    </p:spTree>
    <p:extLst>
      <p:ext uri="{BB962C8B-B14F-4D97-AF65-F5344CB8AC3E}">
        <p14:creationId xmlns:p14="http://schemas.microsoft.com/office/powerpoint/2010/main" val="297317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DB9103F5-F639-8B93-D9A8-BB5E59D9C80E}"/>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C79909E7-91C9-CB07-D67E-F4E71A0237AD}"/>
              </a:ext>
            </a:extLst>
          </p:cNvPr>
          <p:cNvSpPr>
            <a:spLocks noGrp="1"/>
          </p:cNvSpPr>
          <p:nvPr>
            <p:ph type="sldNum" sz="quarter" idx="12"/>
          </p:nvPr>
        </p:nvSpPr>
        <p:spPr/>
        <p:txBody>
          <a:bodyPr/>
          <a:lstStyle/>
          <a:p>
            <a:r>
              <a:rPr lang="en-US" dirty="0"/>
              <a:t>Bilde: Norsktradisjonsmat.no</a:t>
            </a:r>
          </a:p>
        </p:txBody>
      </p:sp>
      <p:sp>
        <p:nvSpPr>
          <p:cNvPr id="5" name="Tittel 4">
            <a:extLst>
              <a:ext uri="{FF2B5EF4-FFF2-40B4-BE49-F238E27FC236}">
                <a16:creationId xmlns:a16="http://schemas.microsoft.com/office/drawing/2014/main" id="{508856B9-9512-72CD-C177-5263A52E505A}"/>
              </a:ext>
            </a:extLst>
          </p:cNvPr>
          <p:cNvSpPr>
            <a:spLocks noGrp="1"/>
          </p:cNvSpPr>
          <p:nvPr>
            <p:ph type="title"/>
          </p:nvPr>
        </p:nvSpPr>
        <p:spPr>
          <a:xfrm>
            <a:off x="442732" y="834880"/>
            <a:ext cx="5398390" cy="1875663"/>
          </a:xfrm>
        </p:spPr>
        <p:txBody>
          <a:bodyPr/>
          <a:lstStyle/>
          <a:p>
            <a:r>
              <a:rPr lang="nb-NO" dirty="0"/>
              <a:t>Norsktradisjonsmat.no </a:t>
            </a:r>
            <a:br>
              <a:rPr lang="nb-NO" dirty="0"/>
            </a:br>
            <a:br>
              <a:rPr lang="nb-NO" dirty="0">
                <a:latin typeface="+mn-lt"/>
              </a:rPr>
            </a:br>
            <a:endParaRPr lang="nb-NO" dirty="0">
              <a:latin typeface="+mn-lt"/>
            </a:endParaRPr>
          </a:p>
        </p:txBody>
      </p:sp>
      <p:pic>
        <p:nvPicPr>
          <p:cNvPr id="8" name="Plassholder for bilde 7">
            <a:extLst>
              <a:ext uri="{FF2B5EF4-FFF2-40B4-BE49-F238E27FC236}">
                <a16:creationId xmlns:a16="http://schemas.microsoft.com/office/drawing/2014/main" id="{0330335A-967C-32FD-9618-B72FC22BF660}"/>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7810" r="17810"/>
          <a:stretch>
            <a:fillRect/>
          </a:stretch>
        </p:blipFill>
        <p:spPr>
          <a:xfrm>
            <a:off x="6076886" y="372471"/>
            <a:ext cx="5575528" cy="5774941"/>
          </a:xfrm>
          <a:effectLst>
            <a:softEdge rad="25400"/>
          </a:effectLst>
        </p:spPr>
      </p:pic>
      <p:sp>
        <p:nvSpPr>
          <p:cNvPr id="9" name="Plassholder for innhold 8">
            <a:extLst>
              <a:ext uri="{FF2B5EF4-FFF2-40B4-BE49-F238E27FC236}">
                <a16:creationId xmlns:a16="http://schemas.microsoft.com/office/drawing/2014/main" id="{45E80E7A-A05E-D3C6-D24C-37B19E9C43CF}"/>
              </a:ext>
            </a:extLst>
          </p:cNvPr>
          <p:cNvSpPr txBox="1">
            <a:spLocks noGrp="1"/>
          </p:cNvSpPr>
          <p:nvPr>
            <p:ph idx="1"/>
          </p:nvPr>
        </p:nvSpPr>
        <p:spPr>
          <a:xfrm>
            <a:off x="151139" y="1455935"/>
            <a:ext cx="5519057" cy="8166146"/>
          </a:xfrm>
          <a:prstGeom prst="rect">
            <a:avLst/>
          </a:prstGeom>
          <a:noFill/>
        </p:spPr>
        <p:txBody>
          <a:bodyPr wrap="square">
            <a:spAutoFit/>
          </a:bodyPr>
          <a:lstStyle/>
          <a:p>
            <a:r>
              <a:rPr lang="en-US" sz="2000" dirty="0"/>
              <a:t>A website for traditional food recipes made by the Norwegian Rural Women's Association</a:t>
            </a:r>
          </a:p>
          <a:p>
            <a:r>
              <a:rPr lang="en-US" sz="2000" dirty="0"/>
              <a:t>contains traditional food recipes, pictures, videos</a:t>
            </a:r>
          </a:p>
          <a:p>
            <a:r>
              <a:rPr lang="en-US" sz="2000" dirty="0"/>
              <a:t>here is an example; how to sew </a:t>
            </a:r>
            <a:r>
              <a:rPr lang="en-US" sz="2000" dirty="0" err="1"/>
              <a:t>kjøttrull</a:t>
            </a:r>
            <a:r>
              <a:rPr lang="en-US" sz="2000" dirty="0"/>
              <a:t>/</a:t>
            </a:r>
            <a:r>
              <a:rPr lang="en-US" sz="2000" dirty="0" err="1"/>
              <a:t>lammerull</a:t>
            </a:r>
            <a:r>
              <a:rPr lang="en-US" sz="2000" dirty="0"/>
              <a:t>, the video was recorded in </a:t>
            </a:r>
            <a:r>
              <a:rPr lang="en-US" sz="2000" dirty="0" err="1"/>
              <a:t>Kvæfjord</a:t>
            </a:r>
            <a:r>
              <a:rPr lang="en-US" sz="2000" dirty="0"/>
              <a:t> (5 min 34 </a:t>
            </a:r>
            <a:r>
              <a:rPr lang="en-US" sz="2000" dirty="0" err="1"/>
              <a:t>sek</a:t>
            </a:r>
            <a:r>
              <a:rPr lang="en-US" sz="2000" dirty="0"/>
              <a:t>)</a:t>
            </a:r>
            <a:endParaRPr lang="nb-NO" sz="1400" dirty="0">
              <a:hlinkClick r:id="rId3"/>
            </a:endParaRPr>
          </a:p>
          <a:p>
            <a:pPr marL="0" indent="0">
              <a:buNone/>
            </a:pPr>
            <a:endParaRPr lang="nb-NO" sz="1400" dirty="0">
              <a:hlinkClick r:id="rId3"/>
            </a:endParaRPr>
          </a:p>
          <a:p>
            <a:pPr marL="0" indent="0">
              <a:buNone/>
            </a:pPr>
            <a:endParaRPr lang="nb-NO" sz="1400" dirty="0">
              <a:hlinkClick r:id="rId3"/>
            </a:endParaRPr>
          </a:p>
          <a:p>
            <a:pPr marL="0" indent="0" algn="ctr">
              <a:buNone/>
            </a:pPr>
            <a:r>
              <a:rPr lang="nb-NO" sz="1400" dirty="0">
                <a:hlinkClick r:id="rId3"/>
              </a:rPr>
              <a:t>Https://norsktradisjonsmat.no/slik-lager-du-kjottrull/</a:t>
            </a:r>
            <a:endParaRPr lang="nb-NO" sz="1400" dirty="0"/>
          </a:p>
          <a:p>
            <a:endParaRPr lang="nb-NO" sz="1400" dirty="0"/>
          </a:p>
          <a:p>
            <a:endParaRPr lang="nb-NO" sz="1400" dirty="0"/>
          </a:p>
          <a:p>
            <a:endParaRPr lang="nb-NO" sz="1400" dirty="0"/>
          </a:p>
          <a:p>
            <a:endParaRPr lang="nb-NO" sz="1400" dirty="0"/>
          </a:p>
          <a:p>
            <a:endParaRPr lang="nb-NO" sz="1400" dirty="0"/>
          </a:p>
          <a:p>
            <a:endParaRPr lang="nb-NO" sz="1400" dirty="0"/>
          </a:p>
          <a:p>
            <a:endParaRPr lang="nb-NO" sz="1400" dirty="0"/>
          </a:p>
          <a:p>
            <a:endParaRPr lang="nb-NO" sz="1400" dirty="0"/>
          </a:p>
          <a:p>
            <a:endParaRPr lang="nb-NO" sz="1400" dirty="0"/>
          </a:p>
          <a:p>
            <a:endParaRPr lang="nb-NO" sz="1400" dirty="0"/>
          </a:p>
          <a:p>
            <a:endParaRPr lang="nb-NO" sz="1400" dirty="0"/>
          </a:p>
        </p:txBody>
      </p:sp>
    </p:spTree>
    <p:extLst>
      <p:ext uri="{BB962C8B-B14F-4D97-AF65-F5344CB8AC3E}">
        <p14:creationId xmlns:p14="http://schemas.microsoft.com/office/powerpoint/2010/main" val="1977705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EC415E8-2AE0-E600-A541-4863A1C19626}"/>
              </a:ext>
            </a:extLst>
          </p:cNvPr>
          <p:cNvSpPr>
            <a:spLocks noGrp="1"/>
          </p:cNvSpPr>
          <p:nvPr>
            <p:ph idx="1"/>
          </p:nvPr>
        </p:nvSpPr>
        <p:spPr>
          <a:xfrm>
            <a:off x="446543" y="1414914"/>
            <a:ext cx="5394272" cy="4908883"/>
          </a:xfrm>
        </p:spPr>
        <p:txBody>
          <a:bodyPr/>
          <a:lstStyle/>
          <a:p>
            <a:r>
              <a:rPr lang="en-US" dirty="0"/>
              <a:t>Local department</a:t>
            </a:r>
          </a:p>
          <a:p>
            <a:r>
              <a:rPr lang="en-US" dirty="0"/>
              <a:t>part of the municipal emergency preparedness council in </a:t>
            </a:r>
            <a:r>
              <a:rPr lang="en-US" dirty="0" err="1"/>
              <a:t>Kvæfjord</a:t>
            </a:r>
            <a:endParaRPr lang="en-US" dirty="0"/>
          </a:p>
          <a:p>
            <a:r>
              <a:rPr lang="en-US" dirty="0"/>
              <a:t>Courses and training related to growing and foraging food </a:t>
            </a:r>
          </a:p>
          <a:p>
            <a:r>
              <a:rPr lang="en-US" dirty="0"/>
              <a:t>Cooking from scratch with local ingredients, food preservation, preparing food when the power is out</a:t>
            </a:r>
          </a:p>
          <a:p>
            <a:r>
              <a:rPr lang="en-US" dirty="0"/>
              <a:t>Motivating everyone to have their own emergency supplies</a:t>
            </a:r>
          </a:p>
          <a:p>
            <a:r>
              <a:rPr lang="en-US" dirty="0"/>
              <a:t>In October we will take part in the Norwegian self-activity week</a:t>
            </a:r>
            <a:endParaRPr lang="nb-NO" dirty="0"/>
          </a:p>
        </p:txBody>
      </p:sp>
      <p:sp>
        <p:nvSpPr>
          <p:cNvPr id="3" name="Plassholder for bunntekst 2">
            <a:extLst>
              <a:ext uri="{FF2B5EF4-FFF2-40B4-BE49-F238E27FC236}">
                <a16:creationId xmlns:a16="http://schemas.microsoft.com/office/drawing/2014/main" id="{AFD0BDB4-2ADB-049F-5A19-6BBA8C5C3D29}"/>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DAA6D91D-154D-B8B4-6217-B7E240E45F94}"/>
              </a:ext>
            </a:extLst>
          </p:cNvPr>
          <p:cNvSpPr>
            <a:spLocks noGrp="1"/>
          </p:cNvSpPr>
          <p:nvPr>
            <p:ph type="sldNum" sz="quarter" idx="12"/>
          </p:nvPr>
        </p:nvSpPr>
        <p:spPr/>
        <p:txBody>
          <a:bodyPr/>
          <a:lstStyle/>
          <a:p>
            <a:fld id="{A3EA19EE-7D28-4E4D-B4E9-85CE96A93ECD}" type="slidenum">
              <a:rPr lang="en-US" smtClean="0"/>
              <a:t>4</a:t>
            </a:fld>
            <a:endParaRPr lang="en-US"/>
          </a:p>
        </p:txBody>
      </p:sp>
      <p:sp>
        <p:nvSpPr>
          <p:cNvPr id="5" name="Tittel 4">
            <a:extLst>
              <a:ext uri="{FF2B5EF4-FFF2-40B4-BE49-F238E27FC236}">
                <a16:creationId xmlns:a16="http://schemas.microsoft.com/office/drawing/2014/main" id="{424C93E5-18D5-0771-8BB4-81A1914AA798}"/>
              </a:ext>
            </a:extLst>
          </p:cNvPr>
          <p:cNvSpPr>
            <a:spLocks noGrp="1"/>
          </p:cNvSpPr>
          <p:nvPr>
            <p:ph type="title"/>
          </p:nvPr>
        </p:nvSpPr>
        <p:spPr>
          <a:xfrm>
            <a:off x="500483" y="430619"/>
            <a:ext cx="5398390" cy="808759"/>
          </a:xfrm>
        </p:spPr>
        <p:txBody>
          <a:bodyPr/>
          <a:lstStyle/>
          <a:p>
            <a:r>
              <a:rPr lang="nb-NO" dirty="0"/>
              <a:t>Kvæfjord Rural </a:t>
            </a:r>
            <a:r>
              <a:rPr lang="nb-NO" dirty="0" err="1"/>
              <a:t>Women's</a:t>
            </a:r>
            <a:r>
              <a:rPr lang="nb-NO" dirty="0"/>
              <a:t> Association</a:t>
            </a:r>
          </a:p>
        </p:txBody>
      </p:sp>
      <p:pic>
        <p:nvPicPr>
          <p:cNvPr id="12" name="Plassholder for bilde 11">
            <a:extLst>
              <a:ext uri="{FF2B5EF4-FFF2-40B4-BE49-F238E27FC236}">
                <a16:creationId xmlns:a16="http://schemas.microsoft.com/office/drawing/2014/main" id="{C325CB5D-12F1-BB25-0532-5F6CAB0B6E6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29723" r="11166" b="4349"/>
          <a:stretch>
            <a:fillRect/>
          </a:stretch>
        </p:blipFill>
        <p:spPr>
          <a:xfrm rot="5400000">
            <a:off x="6619301" y="492067"/>
            <a:ext cx="4887960" cy="5932326"/>
          </a:xfrm>
          <a:effectLst>
            <a:softEdge rad="215900"/>
          </a:effectLst>
        </p:spPr>
      </p:pic>
    </p:spTree>
    <p:extLst>
      <p:ext uri="{BB962C8B-B14F-4D97-AF65-F5344CB8AC3E}">
        <p14:creationId xmlns:p14="http://schemas.microsoft.com/office/powerpoint/2010/main" val="3661216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EBB420A-7B52-2494-CDF9-36B887CC4F01}"/>
              </a:ext>
            </a:extLst>
          </p:cNvPr>
          <p:cNvSpPr>
            <a:spLocks noGrp="1"/>
          </p:cNvSpPr>
          <p:nvPr>
            <p:ph idx="1"/>
          </p:nvPr>
        </p:nvSpPr>
        <p:spPr/>
        <p:txBody>
          <a:bodyPr/>
          <a:lstStyle/>
          <a:p>
            <a:pPr marL="130201" marR="0" lvl="0" indent="-130201" algn="l" defTabSz="914446" rtl="0" eaLnBrk="1" fontAlgn="auto" latinLnBrk="0" hangingPunct="1">
              <a:lnSpc>
                <a:spcPct val="140000"/>
              </a:lnSpc>
              <a:spcBef>
                <a:spcPts val="500"/>
              </a:spcBef>
              <a:spcAft>
                <a:spcPts val="0"/>
              </a:spcAft>
              <a:buClrTx/>
              <a:buSzPct val="80000"/>
              <a:buFont typeface="Arial" panose="020B0604020202020204" pitchFamily="34" charset="0"/>
              <a:buChar char="•"/>
              <a:tabLst/>
              <a:defRPr/>
            </a:pPr>
            <a:r>
              <a:rPr kumimoji="0" lang="en-US" sz="1600" b="0" i="0" u="none" strike="noStrike" kern="1200" cap="none" spc="0" normalizeH="0" baseline="0" noProof="0" dirty="0">
                <a:ln>
                  <a:noFill/>
                </a:ln>
                <a:solidFill>
                  <a:srgbClr val="9E1B2E"/>
                </a:solidFill>
                <a:effectLst/>
                <a:uLnTx/>
                <a:uFillTx/>
                <a:latin typeface="Arial"/>
                <a:ea typeface="+mn-ea"/>
                <a:cs typeface="+mn-cs"/>
              </a:rPr>
              <a:t>Based on local ingredients, homegrown or locally sourced (as other local communities had to in earlier times)</a:t>
            </a:r>
          </a:p>
          <a:p>
            <a:pPr marL="130201" marR="0" lvl="0" indent="-130201" algn="l" defTabSz="914446" rtl="0" eaLnBrk="1" fontAlgn="auto" latinLnBrk="0" hangingPunct="1">
              <a:lnSpc>
                <a:spcPct val="140000"/>
              </a:lnSpc>
              <a:spcBef>
                <a:spcPts val="500"/>
              </a:spcBef>
              <a:spcAft>
                <a:spcPts val="0"/>
              </a:spcAft>
              <a:buClrTx/>
              <a:buSzPct val="80000"/>
              <a:buFont typeface="Arial" panose="020B0604020202020204" pitchFamily="34" charset="0"/>
              <a:buChar char="•"/>
              <a:tabLst/>
              <a:defRPr/>
            </a:pPr>
            <a:r>
              <a:rPr kumimoji="0" lang="en-US" sz="1600" b="0" i="0" u="none" strike="noStrike" kern="1200" cap="none" spc="0" normalizeH="0" baseline="0" noProof="0" dirty="0">
                <a:ln>
                  <a:noFill/>
                </a:ln>
                <a:solidFill>
                  <a:srgbClr val="9E1B2E"/>
                </a:solidFill>
                <a:effectLst/>
                <a:uLnTx/>
                <a:uFillTx/>
                <a:latin typeface="Arial"/>
                <a:ea typeface="+mn-ea"/>
                <a:cs typeface="+mn-cs"/>
              </a:rPr>
              <a:t>Fish (and potatoes) was THE important food</a:t>
            </a:r>
          </a:p>
          <a:p>
            <a:pPr>
              <a:defRPr/>
            </a:pPr>
            <a:r>
              <a:rPr lang="en-US" sz="1600" dirty="0"/>
              <a:t>Before the freezer arrived, food “ in season”, fresh meat only during the slaughtering season, rest of the year the food was smoked, salted, dried so that it  would be sustainable </a:t>
            </a:r>
          </a:p>
          <a:p>
            <a:pPr>
              <a:defRPr/>
            </a:pPr>
            <a:r>
              <a:rPr lang="en-US" sz="1600" dirty="0"/>
              <a:t>Same with the fish,- but you can fish most of the year</a:t>
            </a:r>
          </a:p>
          <a:p>
            <a:pPr marL="0" indent="0">
              <a:buNone/>
              <a:defRPr/>
            </a:pPr>
            <a:endParaRPr lang="en-US" sz="1600" dirty="0">
              <a:solidFill>
                <a:srgbClr val="9E1B2E"/>
              </a:solidFill>
            </a:endParaRPr>
          </a:p>
          <a:p>
            <a:pPr>
              <a:defRPr/>
            </a:pPr>
            <a:r>
              <a:rPr lang="en-US" sz="1600" dirty="0">
                <a:solidFill>
                  <a:srgbClr val="9E1B2E"/>
                </a:solidFill>
              </a:rPr>
              <a:t>Past use of spices was what was grown locally: caraway, parsley, thyme, chives, juniper berries,- and of course salt</a:t>
            </a:r>
            <a:endParaRPr lang="nb-NO" sz="1600" dirty="0">
              <a:solidFill>
                <a:srgbClr val="9E1B2E"/>
              </a:solidFill>
            </a:endParaRPr>
          </a:p>
          <a:p>
            <a:pPr marL="130201" marR="0" lvl="0" indent="-130201" algn="l" defTabSz="914446" rtl="0" eaLnBrk="1" fontAlgn="auto" latinLnBrk="0" hangingPunct="1">
              <a:lnSpc>
                <a:spcPct val="140000"/>
              </a:lnSpc>
              <a:spcBef>
                <a:spcPts val="500"/>
              </a:spcBef>
              <a:spcAft>
                <a:spcPts val="0"/>
              </a:spcAft>
              <a:buClrTx/>
              <a:buSzPct val="80000"/>
              <a:buFont typeface="Arial" panose="020B0604020202020204" pitchFamily="34" charset="0"/>
              <a:buChar char="•"/>
              <a:tabLst/>
              <a:defRPr/>
            </a:pPr>
            <a:endParaRPr kumimoji="0" lang="en-US" sz="1600" b="0" i="0" u="none" strike="noStrike" kern="1200" cap="none" spc="0" normalizeH="0" baseline="0" noProof="0" dirty="0">
              <a:ln>
                <a:noFill/>
              </a:ln>
              <a:solidFill>
                <a:srgbClr val="9E1B2E"/>
              </a:solidFill>
              <a:effectLst/>
              <a:uLnTx/>
              <a:uFillTx/>
              <a:latin typeface="Arial"/>
              <a:ea typeface="+mn-ea"/>
              <a:cs typeface="+mn-cs"/>
            </a:endParaRPr>
          </a:p>
          <a:p>
            <a:pPr marL="130201" marR="0" lvl="0" indent="-130201" algn="l" defTabSz="914446" rtl="0" eaLnBrk="1" fontAlgn="auto" latinLnBrk="0" hangingPunct="1">
              <a:lnSpc>
                <a:spcPct val="140000"/>
              </a:lnSpc>
              <a:spcBef>
                <a:spcPts val="500"/>
              </a:spcBef>
              <a:spcAft>
                <a:spcPts val="0"/>
              </a:spcAft>
              <a:buClrTx/>
              <a:buSzPct val="80000"/>
              <a:buFont typeface="Arial" panose="020B0604020202020204" pitchFamily="34" charset="0"/>
              <a:buChar char="•"/>
              <a:tabLst/>
              <a:defRPr/>
            </a:pPr>
            <a:endParaRPr kumimoji="0" lang="en-US" sz="1600" b="0" i="0" u="none" strike="noStrike" kern="1200" cap="none" spc="0" normalizeH="0" baseline="0" noProof="0" dirty="0">
              <a:ln>
                <a:noFill/>
              </a:ln>
              <a:solidFill>
                <a:srgbClr val="9E1B2E"/>
              </a:solidFill>
              <a:effectLst/>
              <a:uLnTx/>
              <a:uFillTx/>
              <a:latin typeface="Arial"/>
              <a:ea typeface="+mn-ea"/>
              <a:cs typeface="+mn-cs"/>
            </a:endParaRPr>
          </a:p>
          <a:p>
            <a:endParaRPr lang="nb-NO" dirty="0"/>
          </a:p>
        </p:txBody>
      </p:sp>
      <p:sp>
        <p:nvSpPr>
          <p:cNvPr id="3" name="Plassholder for bunntekst 2">
            <a:extLst>
              <a:ext uri="{FF2B5EF4-FFF2-40B4-BE49-F238E27FC236}">
                <a16:creationId xmlns:a16="http://schemas.microsoft.com/office/drawing/2014/main" id="{8381B765-A703-754A-A5B7-6F793642980A}"/>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0095A640-9561-6A36-DABA-0B8C10BDCD7C}"/>
              </a:ext>
            </a:extLst>
          </p:cNvPr>
          <p:cNvSpPr>
            <a:spLocks noGrp="1"/>
          </p:cNvSpPr>
          <p:nvPr>
            <p:ph type="sldNum" sz="quarter" idx="12"/>
          </p:nvPr>
        </p:nvSpPr>
        <p:spPr/>
        <p:txBody>
          <a:bodyPr/>
          <a:lstStyle/>
          <a:p>
            <a:fld id="{A3EA19EE-7D28-4E4D-B4E9-85CE96A93ECD}" type="slidenum">
              <a:rPr lang="en-US" smtClean="0"/>
              <a:t>5</a:t>
            </a:fld>
            <a:endParaRPr lang="en-US"/>
          </a:p>
        </p:txBody>
      </p:sp>
      <p:sp>
        <p:nvSpPr>
          <p:cNvPr id="5" name="Tittel 4">
            <a:extLst>
              <a:ext uri="{FF2B5EF4-FFF2-40B4-BE49-F238E27FC236}">
                <a16:creationId xmlns:a16="http://schemas.microsoft.com/office/drawing/2014/main" id="{22BF319E-D1FE-33CD-2262-FB11695A4C2E}"/>
              </a:ext>
            </a:extLst>
          </p:cNvPr>
          <p:cNvSpPr>
            <a:spLocks noGrp="1"/>
          </p:cNvSpPr>
          <p:nvPr>
            <p:ph type="title"/>
          </p:nvPr>
        </p:nvSpPr>
        <p:spPr>
          <a:xfrm>
            <a:off x="497817" y="515391"/>
            <a:ext cx="5398390" cy="808759"/>
          </a:xfrm>
        </p:spPr>
        <p:txBody>
          <a:bodyPr/>
          <a:lstStyle/>
          <a:p>
            <a:r>
              <a:rPr kumimoji="0" lang="en-US" sz="2800" b="1" i="0" u="none" strike="noStrike" kern="1200" cap="none" spc="0" normalizeH="0" baseline="0" noProof="0" dirty="0">
                <a:ln>
                  <a:noFill/>
                </a:ln>
                <a:solidFill>
                  <a:srgbClr val="9E1B2E"/>
                </a:solidFill>
                <a:effectLst/>
                <a:uLnTx/>
                <a:uFillTx/>
                <a:latin typeface="Arial"/>
                <a:ea typeface="+mj-ea"/>
                <a:cs typeface="+mj-cs"/>
              </a:rPr>
              <a:t>What is special about Northern Norwegian food traditions?</a:t>
            </a:r>
            <a:endParaRPr lang="nb-NO" dirty="0"/>
          </a:p>
        </p:txBody>
      </p:sp>
      <p:pic>
        <p:nvPicPr>
          <p:cNvPr id="8" name="Plassholder for bilde 7">
            <a:extLst>
              <a:ext uri="{FF2B5EF4-FFF2-40B4-BE49-F238E27FC236}">
                <a16:creationId xmlns:a16="http://schemas.microsoft.com/office/drawing/2014/main" id="{7C7D70C1-ACD0-35A1-A78A-600822CA7D4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3787" r="13787"/>
          <a:stretch>
            <a:fillRect/>
          </a:stretch>
        </p:blipFill>
        <p:spPr/>
      </p:pic>
    </p:spTree>
    <p:extLst>
      <p:ext uri="{BB962C8B-B14F-4D97-AF65-F5344CB8AC3E}">
        <p14:creationId xmlns:p14="http://schemas.microsoft.com/office/powerpoint/2010/main" val="1986953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70F4095-7E4F-F9CB-12DF-D1DD5D7E2945}"/>
              </a:ext>
            </a:extLst>
          </p:cNvPr>
          <p:cNvSpPr>
            <a:spLocks noGrp="1"/>
          </p:cNvSpPr>
          <p:nvPr>
            <p:ph idx="1"/>
          </p:nvPr>
        </p:nvSpPr>
        <p:spPr/>
        <p:txBody>
          <a:bodyPr/>
          <a:lstStyle/>
          <a:p>
            <a:r>
              <a:rPr lang="en-US" dirty="0"/>
              <a:t>The men went to sea during the fishing season to Lofoten and to </a:t>
            </a:r>
            <a:r>
              <a:rPr lang="en-US" dirty="0" err="1"/>
              <a:t>Finnmark</a:t>
            </a:r>
            <a:r>
              <a:rPr lang="en-US" dirty="0"/>
              <a:t>, while the women stayed home and looked after the animals, the farm, the children and the elderly who needed help </a:t>
            </a:r>
          </a:p>
          <a:p>
            <a:endParaRPr lang="en-US" dirty="0"/>
          </a:p>
          <a:p>
            <a:r>
              <a:rPr lang="en-US" dirty="0"/>
              <a:t>a primary family structure in subsistence farming in earlier days along the coast</a:t>
            </a:r>
          </a:p>
          <a:p>
            <a:endParaRPr lang="nb-NO" dirty="0"/>
          </a:p>
        </p:txBody>
      </p:sp>
      <p:sp>
        <p:nvSpPr>
          <p:cNvPr id="3" name="Plassholder for bunntekst 2">
            <a:extLst>
              <a:ext uri="{FF2B5EF4-FFF2-40B4-BE49-F238E27FC236}">
                <a16:creationId xmlns:a16="http://schemas.microsoft.com/office/drawing/2014/main" id="{86A1D181-4C2D-7D46-241E-4D739F654B1E}"/>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ED72F8F7-264C-C615-C619-749C00B99E3A}"/>
              </a:ext>
            </a:extLst>
          </p:cNvPr>
          <p:cNvSpPr>
            <a:spLocks noGrp="1"/>
          </p:cNvSpPr>
          <p:nvPr>
            <p:ph type="sldNum" sz="quarter" idx="12"/>
          </p:nvPr>
        </p:nvSpPr>
        <p:spPr/>
        <p:txBody>
          <a:bodyPr/>
          <a:lstStyle/>
          <a:p>
            <a:fld id="{A3EA19EE-7D28-4E4D-B4E9-85CE96A93ECD}" type="slidenum">
              <a:rPr lang="en-US" smtClean="0"/>
              <a:t>6</a:t>
            </a:fld>
            <a:endParaRPr lang="en-US"/>
          </a:p>
        </p:txBody>
      </p:sp>
      <p:sp>
        <p:nvSpPr>
          <p:cNvPr id="5" name="Tittel 4">
            <a:extLst>
              <a:ext uri="{FF2B5EF4-FFF2-40B4-BE49-F238E27FC236}">
                <a16:creationId xmlns:a16="http://schemas.microsoft.com/office/drawing/2014/main" id="{2A10A3BE-CCC6-0538-99AC-CFACBCD2E4B5}"/>
              </a:ext>
            </a:extLst>
          </p:cNvPr>
          <p:cNvSpPr>
            <a:spLocks noGrp="1"/>
          </p:cNvSpPr>
          <p:nvPr>
            <p:ph type="title"/>
          </p:nvPr>
        </p:nvSpPr>
        <p:spPr>
          <a:xfrm>
            <a:off x="431715" y="625560"/>
            <a:ext cx="5398390" cy="808759"/>
          </a:xfrm>
        </p:spPr>
        <p:txBody>
          <a:bodyPr/>
          <a:lstStyle/>
          <a:p>
            <a:r>
              <a:rPr lang="nb-NO" dirty="0" err="1"/>
              <a:t>Fiskarbonden</a:t>
            </a:r>
            <a:r>
              <a:rPr lang="nb-NO" dirty="0"/>
              <a:t>,- «</a:t>
            </a:r>
            <a:r>
              <a:rPr lang="nb-NO" dirty="0" err="1"/>
              <a:t>the</a:t>
            </a:r>
            <a:r>
              <a:rPr lang="nb-NO" dirty="0"/>
              <a:t> </a:t>
            </a:r>
            <a:r>
              <a:rPr lang="nb-NO" dirty="0" err="1"/>
              <a:t>fish</a:t>
            </a:r>
            <a:r>
              <a:rPr lang="nb-NO" dirty="0"/>
              <a:t> farmer»</a:t>
            </a:r>
            <a:br>
              <a:rPr lang="nb-NO" dirty="0"/>
            </a:br>
            <a:br>
              <a:rPr lang="nb-NO" dirty="0"/>
            </a:br>
            <a:br>
              <a:rPr lang="nb-NO" dirty="0"/>
            </a:br>
            <a:br>
              <a:rPr lang="nb-NO" dirty="0"/>
            </a:br>
            <a:endParaRPr lang="nb-NO" dirty="0"/>
          </a:p>
        </p:txBody>
      </p:sp>
      <p:pic>
        <p:nvPicPr>
          <p:cNvPr id="8" name="Plassholder for bilde 7">
            <a:extLst>
              <a:ext uri="{FF2B5EF4-FFF2-40B4-BE49-F238E27FC236}">
                <a16:creationId xmlns:a16="http://schemas.microsoft.com/office/drawing/2014/main" id="{B95C4356-E7F1-7287-26E0-E22EA5A8BD5E}"/>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1167" r="11167"/>
          <a:stretch>
            <a:fillRect/>
          </a:stretch>
        </p:blipFill>
        <p:spPr>
          <a:xfrm rot="5400000">
            <a:off x="5960641" y="681709"/>
            <a:ext cx="5748795" cy="5551526"/>
          </a:xfrm>
        </p:spPr>
      </p:pic>
    </p:spTree>
    <p:extLst>
      <p:ext uri="{BB962C8B-B14F-4D97-AF65-F5344CB8AC3E}">
        <p14:creationId xmlns:p14="http://schemas.microsoft.com/office/powerpoint/2010/main" val="4133763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064685F-1AD6-DE91-72B6-AC15BFF3DCDA}"/>
              </a:ext>
            </a:extLst>
          </p:cNvPr>
          <p:cNvSpPr>
            <a:spLocks noGrp="1"/>
          </p:cNvSpPr>
          <p:nvPr>
            <p:ph idx="1"/>
          </p:nvPr>
        </p:nvSpPr>
        <p:spPr/>
        <p:txBody>
          <a:bodyPr/>
          <a:lstStyle/>
          <a:p>
            <a:pPr marL="130201" marR="0" lvl="0" indent="-130201" algn="l" defTabSz="914446" rtl="0" eaLnBrk="1" fontAlgn="auto" latinLnBrk="0" hangingPunct="1">
              <a:lnSpc>
                <a:spcPct val="140000"/>
              </a:lnSpc>
              <a:spcBef>
                <a:spcPts val="500"/>
              </a:spcBef>
              <a:spcAft>
                <a:spcPts val="0"/>
              </a:spcAft>
              <a:buClrTx/>
              <a:buSzPct val="80000"/>
              <a:buFont typeface="Arial" panose="020B0604020202020204" pitchFamily="34" charset="0"/>
              <a:buChar char="•"/>
              <a:tabLst/>
              <a:defRPr/>
            </a:pPr>
            <a:r>
              <a:rPr kumimoji="0" lang="en-US" sz="1600" b="0" i="0" u="none" strike="noStrike" kern="1200" cap="none" spc="0" normalizeH="0" baseline="0" noProof="0" dirty="0">
                <a:ln>
                  <a:noFill/>
                </a:ln>
                <a:solidFill>
                  <a:srgbClr val="9E1B2E"/>
                </a:solidFill>
                <a:effectLst/>
                <a:uLnTx/>
                <a:uFillTx/>
                <a:latin typeface="Arial"/>
                <a:ea typeface="+mn-ea"/>
                <a:cs typeface="+mn-cs"/>
              </a:rPr>
              <a:t>Fish - along the coast, some freshwater fish inland</a:t>
            </a:r>
          </a:p>
          <a:p>
            <a:pPr marL="130201" marR="0" lvl="0" indent="-130201" algn="l" defTabSz="914446" rtl="0" eaLnBrk="1" fontAlgn="auto" latinLnBrk="0" hangingPunct="1">
              <a:lnSpc>
                <a:spcPct val="140000"/>
              </a:lnSpc>
              <a:spcBef>
                <a:spcPts val="500"/>
              </a:spcBef>
              <a:spcAft>
                <a:spcPts val="0"/>
              </a:spcAft>
              <a:buClrTx/>
              <a:buSzPct val="80000"/>
              <a:buFont typeface="Arial" panose="020B0604020202020204" pitchFamily="34" charset="0"/>
              <a:buChar char="•"/>
              <a:tabLst/>
              <a:defRPr/>
            </a:pPr>
            <a:r>
              <a:rPr kumimoji="0" lang="en-US" sz="1600" b="0" i="0" u="none" strike="noStrike" kern="1200" cap="none" spc="0" normalizeH="0" baseline="0" noProof="0" dirty="0">
                <a:ln>
                  <a:noFill/>
                </a:ln>
                <a:solidFill>
                  <a:srgbClr val="9E1B2E"/>
                </a:solidFill>
                <a:effectLst/>
                <a:uLnTx/>
                <a:uFillTx/>
                <a:latin typeface="Arial"/>
                <a:ea typeface="+mn-ea"/>
                <a:cs typeface="+mn-cs"/>
              </a:rPr>
              <a:t>Meat - from grazing animals such as sheep, goats, wild animals  ( reindeer, moose)</a:t>
            </a:r>
          </a:p>
          <a:p>
            <a:pPr marL="130201" marR="0" lvl="0" indent="-130201" algn="l" defTabSz="914446" rtl="0" eaLnBrk="1" fontAlgn="auto" latinLnBrk="0" hangingPunct="1">
              <a:lnSpc>
                <a:spcPct val="140000"/>
              </a:lnSpc>
              <a:spcBef>
                <a:spcPts val="500"/>
              </a:spcBef>
              <a:spcAft>
                <a:spcPts val="0"/>
              </a:spcAft>
              <a:buClrTx/>
              <a:buSzPct val="80000"/>
              <a:buFont typeface="Arial" panose="020B0604020202020204" pitchFamily="34" charset="0"/>
              <a:buChar char="•"/>
              <a:tabLst/>
              <a:defRPr/>
            </a:pPr>
            <a:r>
              <a:rPr kumimoji="0" lang="en-US" sz="1600" b="0" i="0" u="none" strike="noStrike" kern="1200" cap="none" spc="0" normalizeH="0" baseline="0" noProof="0" dirty="0">
                <a:ln>
                  <a:noFill/>
                </a:ln>
                <a:solidFill>
                  <a:srgbClr val="9E1B2E"/>
                </a:solidFill>
                <a:effectLst/>
                <a:uLnTx/>
                <a:uFillTx/>
                <a:latin typeface="Arial"/>
                <a:ea typeface="+mn-ea"/>
                <a:cs typeface="+mn-cs"/>
              </a:rPr>
              <a:t>Vegetables/ potatoes: root vegetables (carrot, turnip)  </a:t>
            </a:r>
          </a:p>
          <a:p>
            <a:pPr marL="130201" marR="0" lvl="0" indent="-130201" algn="l" defTabSz="914446" rtl="0" eaLnBrk="1" fontAlgn="auto" latinLnBrk="0" hangingPunct="1">
              <a:lnSpc>
                <a:spcPct val="140000"/>
              </a:lnSpc>
              <a:spcBef>
                <a:spcPts val="500"/>
              </a:spcBef>
              <a:spcAft>
                <a:spcPts val="0"/>
              </a:spcAft>
              <a:buClrTx/>
              <a:buSzPct val="80000"/>
              <a:buFont typeface="Arial" panose="020B0604020202020204" pitchFamily="34" charset="0"/>
              <a:buChar char="•"/>
              <a:tabLst/>
              <a:defRPr/>
            </a:pPr>
            <a:r>
              <a:rPr kumimoji="0" lang="en-US" sz="1600" b="0" i="0" u="none" strike="noStrike" kern="1200" cap="none" spc="0" normalizeH="0" baseline="0" noProof="0" dirty="0">
                <a:ln>
                  <a:noFill/>
                </a:ln>
                <a:solidFill>
                  <a:srgbClr val="9E1B2E"/>
                </a:solidFill>
                <a:effectLst/>
                <a:uLnTx/>
                <a:uFillTx/>
                <a:latin typeface="Arial"/>
                <a:ea typeface="+mn-ea"/>
                <a:cs typeface="+mn-cs"/>
              </a:rPr>
              <a:t>Fruit/ berries: wild berries (blueberries, lingonberries, cloudberries), red currants, black currants  </a:t>
            </a:r>
          </a:p>
          <a:p>
            <a:pPr>
              <a:defRPr/>
            </a:pPr>
            <a:r>
              <a:rPr lang="en-US" sz="1600" dirty="0">
                <a:solidFill>
                  <a:srgbClr val="9E1B2E"/>
                </a:solidFill>
              </a:rPr>
              <a:t>Other plants: wild plants, rhubarb</a:t>
            </a:r>
          </a:p>
          <a:p>
            <a:pPr marL="130201" marR="0" lvl="0" indent="-130201" algn="l" defTabSz="914446" rtl="0" eaLnBrk="1" fontAlgn="auto" latinLnBrk="0" hangingPunct="1">
              <a:lnSpc>
                <a:spcPct val="140000"/>
              </a:lnSpc>
              <a:spcBef>
                <a:spcPts val="500"/>
              </a:spcBef>
              <a:spcAft>
                <a:spcPts val="0"/>
              </a:spcAft>
              <a:buClrTx/>
              <a:buSzPct val="80000"/>
              <a:buFont typeface="Arial" panose="020B0604020202020204" pitchFamily="34" charset="0"/>
              <a:buChar char="•"/>
              <a:tabLst/>
              <a:defRPr/>
            </a:pPr>
            <a:r>
              <a:rPr kumimoji="0" lang="en-US" sz="1600" b="0" i="0" u="none" strike="noStrike" kern="1200" cap="none" spc="0" normalizeH="0" baseline="0" noProof="0" dirty="0">
                <a:ln>
                  <a:noFill/>
                </a:ln>
                <a:solidFill>
                  <a:srgbClr val="9E1B2E"/>
                </a:solidFill>
                <a:effectLst/>
                <a:uLnTx/>
                <a:uFillTx/>
                <a:latin typeface="Arial"/>
                <a:ea typeface="+mn-ea"/>
                <a:cs typeface="+mn-cs"/>
              </a:rPr>
              <a:t>Milk/ dairy products</a:t>
            </a:r>
            <a:r>
              <a:rPr lang="en-US" sz="1600" dirty="0">
                <a:solidFill>
                  <a:srgbClr val="9E1B2E"/>
                </a:solidFill>
                <a:latin typeface="Arial"/>
              </a:rPr>
              <a:t>:</a:t>
            </a:r>
            <a:r>
              <a:rPr kumimoji="0" lang="en-US" sz="1600" b="0" i="0" u="none" strike="noStrike" kern="1200" cap="none" spc="0" normalizeH="0" baseline="0" noProof="0" dirty="0">
                <a:ln>
                  <a:noFill/>
                </a:ln>
                <a:solidFill>
                  <a:srgbClr val="9E1B2E"/>
                </a:solidFill>
                <a:effectLst/>
                <a:uLnTx/>
                <a:uFillTx/>
                <a:latin typeface="Arial"/>
                <a:ea typeface="+mn-ea"/>
                <a:cs typeface="+mn-cs"/>
              </a:rPr>
              <a:t> if they had a cow  </a:t>
            </a:r>
          </a:p>
          <a:p>
            <a:pPr lvl="0">
              <a:defRPr/>
            </a:pPr>
            <a:r>
              <a:rPr kumimoji="0" lang="en-US" sz="1600" b="0" i="0" u="none" strike="noStrike" kern="1200" cap="none" spc="0" normalizeH="0" baseline="0" noProof="0" dirty="0">
                <a:ln>
                  <a:noFill/>
                </a:ln>
                <a:solidFill>
                  <a:srgbClr val="9E1B2E"/>
                </a:solidFill>
                <a:effectLst/>
                <a:uLnTx/>
                <a:uFillTx/>
                <a:latin typeface="Arial"/>
                <a:ea typeface="+mn-ea"/>
                <a:cs typeface="+mn-cs"/>
              </a:rPr>
              <a:t>Eggs, meat from hens (nowadays a</a:t>
            </a:r>
            <a:r>
              <a:rPr lang="en-US" sz="1600" dirty="0" err="1"/>
              <a:t>dult</a:t>
            </a:r>
            <a:r>
              <a:rPr lang="en-US" sz="1600" dirty="0"/>
              <a:t> hens are being destroyed as there are no sales channels to get them into stores)</a:t>
            </a:r>
            <a:endParaRPr kumimoji="0" lang="en-US" sz="1600" b="0" i="0" u="none" strike="noStrike" kern="1200" cap="none" spc="0" normalizeH="0" baseline="0" noProof="0" dirty="0">
              <a:ln>
                <a:noFill/>
              </a:ln>
              <a:solidFill>
                <a:srgbClr val="9E1B2E"/>
              </a:solidFill>
              <a:effectLst/>
              <a:uLnTx/>
              <a:uFillTx/>
              <a:latin typeface="Arial"/>
              <a:ea typeface="+mn-ea"/>
              <a:cs typeface="+mn-cs"/>
            </a:endParaRPr>
          </a:p>
          <a:p>
            <a:endParaRPr lang="nb-NO" dirty="0"/>
          </a:p>
        </p:txBody>
      </p:sp>
      <p:sp>
        <p:nvSpPr>
          <p:cNvPr id="3" name="Plassholder for bunntekst 2">
            <a:extLst>
              <a:ext uri="{FF2B5EF4-FFF2-40B4-BE49-F238E27FC236}">
                <a16:creationId xmlns:a16="http://schemas.microsoft.com/office/drawing/2014/main" id="{6159D4F6-7F86-DEE7-1A9F-454B3918BAFA}"/>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F9CD012A-CEBF-029E-BC5C-1E484F3BF6B4}"/>
              </a:ext>
            </a:extLst>
          </p:cNvPr>
          <p:cNvSpPr>
            <a:spLocks noGrp="1"/>
          </p:cNvSpPr>
          <p:nvPr>
            <p:ph type="sldNum" sz="quarter" idx="12"/>
          </p:nvPr>
        </p:nvSpPr>
        <p:spPr/>
        <p:txBody>
          <a:bodyPr/>
          <a:lstStyle/>
          <a:p>
            <a:fld id="{A3EA19EE-7D28-4E4D-B4E9-85CE96A93ECD}" type="slidenum">
              <a:rPr lang="en-US" smtClean="0"/>
              <a:t>7</a:t>
            </a:fld>
            <a:endParaRPr lang="en-US"/>
          </a:p>
        </p:txBody>
      </p:sp>
      <p:sp>
        <p:nvSpPr>
          <p:cNvPr id="5" name="Tittel 4">
            <a:extLst>
              <a:ext uri="{FF2B5EF4-FFF2-40B4-BE49-F238E27FC236}">
                <a16:creationId xmlns:a16="http://schemas.microsoft.com/office/drawing/2014/main" id="{017F939B-3961-E464-F9F2-D8AA3B0DB406}"/>
              </a:ext>
            </a:extLst>
          </p:cNvPr>
          <p:cNvSpPr>
            <a:spLocks noGrp="1"/>
          </p:cNvSpPr>
          <p:nvPr>
            <p:ph type="title"/>
          </p:nvPr>
        </p:nvSpPr>
        <p:spPr/>
        <p:txBody>
          <a:bodyPr/>
          <a:lstStyle/>
          <a:p>
            <a:r>
              <a:rPr lang="nb-NO" dirty="0"/>
              <a:t>Types </a:t>
            </a:r>
            <a:r>
              <a:rPr lang="nb-NO" dirty="0" err="1"/>
              <a:t>of</a:t>
            </a:r>
            <a:r>
              <a:rPr lang="nb-NO" dirty="0"/>
              <a:t> </a:t>
            </a:r>
            <a:r>
              <a:rPr lang="nb-NO" dirty="0" err="1"/>
              <a:t>food</a:t>
            </a:r>
            <a:endParaRPr lang="nb-NO" dirty="0"/>
          </a:p>
        </p:txBody>
      </p:sp>
      <p:pic>
        <p:nvPicPr>
          <p:cNvPr id="8" name="Plassholder for bilde 7">
            <a:extLst>
              <a:ext uri="{FF2B5EF4-FFF2-40B4-BE49-F238E27FC236}">
                <a16:creationId xmlns:a16="http://schemas.microsoft.com/office/drawing/2014/main" id="{AF73F5B7-C3CD-5A93-E745-961100AA9204}"/>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20876" r="20876"/>
          <a:stretch>
            <a:fillRect/>
          </a:stretch>
        </p:blipFill>
        <p:spPr>
          <a:xfrm rot="5400000">
            <a:off x="5911975" y="429776"/>
            <a:ext cx="5969269" cy="5764435"/>
          </a:xfrm>
        </p:spPr>
      </p:pic>
    </p:spTree>
    <p:extLst>
      <p:ext uri="{BB962C8B-B14F-4D97-AF65-F5344CB8AC3E}">
        <p14:creationId xmlns:p14="http://schemas.microsoft.com/office/powerpoint/2010/main" val="288384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DB0F5C2-379E-73F8-3DB5-514059DF37CE}"/>
              </a:ext>
            </a:extLst>
          </p:cNvPr>
          <p:cNvSpPr>
            <a:spLocks noGrp="1"/>
          </p:cNvSpPr>
          <p:nvPr>
            <p:ph idx="1"/>
          </p:nvPr>
        </p:nvSpPr>
        <p:spPr>
          <a:xfrm>
            <a:off x="442762" y="1174283"/>
            <a:ext cx="11306377" cy="5265018"/>
          </a:xfrm>
        </p:spPr>
        <p:txBody>
          <a:bodyPr/>
          <a:lstStyle/>
          <a:p>
            <a:pPr marL="0" indent="0">
              <a:buNone/>
            </a:pPr>
            <a:r>
              <a:rPr lang="nb-NO" sz="2000" b="1" dirty="0" err="1">
                <a:latin typeface="Ink Free" panose="03080402000500000000" pitchFamily="66" charset="0"/>
              </a:rPr>
              <a:t>Dinner</a:t>
            </a:r>
            <a:r>
              <a:rPr lang="nb-NO" sz="2000" b="1" dirty="0">
                <a:latin typeface="Ink Free" panose="03080402000500000000" pitchFamily="66" charset="0"/>
              </a:rPr>
              <a:t>:</a:t>
            </a:r>
          </a:p>
          <a:p>
            <a:pPr marL="0" indent="0">
              <a:buNone/>
            </a:pPr>
            <a:r>
              <a:rPr lang="nb-NO" sz="2000" dirty="0" err="1">
                <a:latin typeface="Ink Free" panose="03080402000500000000" pitchFamily="66" charset="0"/>
              </a:rPr>
              <a:t>Monday</a:t>
            </a:r>
            <a:r>
              <a:rPr lang="nb-NO" sz="2000" dirty="0">
                <a:latin typeface="Ink Free" panose="03080402000500000000" pitchFamily="66" charset="0"/>
              </a:rPr>
              <a:t>: </a:t>
            </a:r>
            <a:r>
              <a:rPr lang="nb-NO" sz="2000" dirty="0" err="1">
                <a:latin typeface="Ink Free" panose="03080402000500000000" pitchFamily="66" charset="0"/>
              </a:rPr>
              <a:t>fresh</a:t>
            </a:r>
            <a:r>
              <a:rPr lang="nb-NO" sz="2000" dirty="0">
                <a:latin typeface="Ink Free" panose="03080402000500000000" pitchFamily="66" charset="0"/>
              </a:rPr>
              <a:t> </a:t>
            </a:r>
            <a:r>
              <a:rPr lang="nb-NO" sz="2000" dirty="0" err="1">
                <a:latin typeface="Ink Free" panose="03080402000500000000" pitchFamily="66" charset="0"/>
              </a:rPr>
              <a:t>boiled</a:t>
            </a:r>
            <a:r>
              <a:rPr lang="nb-NO" sz="2000" dirty="0">
                <a:latin typeface="Ink Free" panose="03080402000500000000" pitchFamily="66" charset="0"/>
              </a:rPr>
              <a:t> </a:t>
            </a:r>
            <a:r>
              <a:rPr lang="nb-NO" sz="2000" dirty="0" err="1">
                <a:latin typeface="Ink Free" panose="03080402000500000000" pitchFamily="66" charset="0"/>
              </a:rPr>
              <a:t>fish</a:t>
            </a:r>
            <a:r>
              <a:rPr lang="nb-NO" sz="2000" dirty="0">
                <a:latin typeface="Ink Free" panose="03080402000500000000" pitchFamily="66" charset="0"/>
              </a:rPr>
              <a:t>, </a:t>
            </a:r>
            <a:r>
              <a:rPr lang="nb-NO" sz="2000" dirty="0" err="1">
                <a:latin typeface="Ink Free" panose="03080402000500000000" pitchFamily="66" charset="0"/>
              </a:rPr>
              <a:t>potato</a:t>
            </a:r>
            <a:r>
              <a:rPr lang="nb-NO" sz="2000" dirty="0">
                <a:latin typeface="Ink Free" panose="03080402000500000000" pitchFamily="66" charset="0"/>
              </a:rPr>
              <a:t> 			</a:t>
            </a:r>
            <a:r>
              <a:rPr lang="nb-NO" sz="2000" dirty="0" err="1">
                <a:latin typeface="Ink Free" panose="03080402000500000000" pitchFamily="66" charset="0"/>
              </a:rPr>
              <a:t>soup</a:t>
            </a:r>
            <a:r>
              <a:rPr lang="nb-NO" sz="2000" dirty="0">
                <a:latin typeface="Ink Free" panose="03080402000500000000" pitchFamily="66" charset="0"/>
              </a:rPr>
              <a:t> (</a:t>
            </a:r>
            <a:r>
              <a:rPr lang="nb-NO" sz="2000" dirty="0" err="1">
                <a:latin typeface="Ink Free" panose="03080402000500000000" pitchFamily="66" charset="0"/>
              </a:rPr>
              <a:t>rhubarb</a:t>
            </a:r>
            <a:r>
              <a:rPr lang="nb-NO" sz="2000" dirty="0">
                <a:latin typeface="Ink Free" panose="03080402000500000000" pitchFamily="66" charset="0"/>
              </a:rPr>
              <a:t>, </a:t>
            </a:r>
            <a:r>
              <a:rPr lang="nb-NO" sz="2000" dirty="0" err="1">
                <a:latin typeface="Ink Free" panose="03080402000500000000" pitchFamily="66" charset="0"/>
              </a:rPr>
              <a:t>blueberries</a:t>
            </a:r>
            <a:r>
              <a:rPr lang="nb-NO" sz="2000" dirty="0">
                <a:latin typeface="Ink Free" panose="03080402000500000000" pitchFamily="66" charset="0"/>
              </a:rPr>
              <a:t>…)</a:t>
            </a:r>
          </a:p>
          <a:p>
            <a:pPr marL="0" indent="0">
              <a:buNone/>
            </a:pPr>
            <a:r>
              <a:rPr lang="nb-NO" sz="2000" dirty="0" err="1">
                <a:latin typeface="Ink Free" panose="03080402000500000000" pitchFamily="66" charset="0"/>
              </a:rPr>
              <a:t>Tuesday</a:t>
            </a:r>
            <a:r>
              <a:rPr lang="nb-NO" sz="2000" dirty="0">
                <a:latin typeface="Ink Free" panose="03080402000500000000" pitchFamily="66" charset="0"/>
              </a:rPr>
              <a:t>: </a:t>
            </a:r>
            <a:r>
              <a:rPr lang="nb-NO" sz="2000" dirty="0" err="1">
                <a:latin typeface="Ink Free" panose="03080402000500000000" pitchFamily="66" charset="0"/>
              </a:rPr>
              <a:t>fish</a:t>
            </a:r>
            <a:r>
              <a:rPr lang="nb-NO" sz="2000" dirty="0">
                <a:latin typeface="Ink Free" panose="03080402000500000000" pitchFamily="66" charset="0"/>
              </a:rPr>
              <a:t> balls in </a:t>
            </a:r>
            <a:r>
              <a:rPr lang="nb-NO" sz="2000" dirty="0" err="1">
                <a:latin typeface="Ink Free" panose="03080402000500000000" pitchFamily="66" charset="0"/>
              </a:rPr>
              <a:t>white</a:t>
            </a:r>
            <a:r>
              <a:rPr lang="nb-NO" sz="2000" dirty="0">
                <a:latin typeface="Ink Free" panose="03080402000500000000" pitchFamily="66" charset="0"/>
              </a:rPr>
              <a:t> </a:t>
            </a:r>
            <a:r>
              <a:rPr lang="nb-NO" sz="2000" dirty="0" err="1">
                <a:latin typeface="Ink Free" panose="03080402000500000000" pitchFamily="66" charset="0"/>
              </a:rPr>
              <a:t>sauce</a:t>
            </a:r>
            <a:r>
              <a:rPr lang="nb-NO" sz="2000" dirty="0">
                <a:latin typeface="Ink Free" panose="03080402000500000000" pitchFamily="66" charset="0"/>
              </a:rPr>
              <a:t>, </a:t>
            </a:r>
            <a:r>
              <a:rPr lang="nb-NO" sz="2000" dirty="0" err="1">
                <a:latin typeface="Ink Free" panose="03080402000500000000" pitchFamily="66" charset="0"/>
              </a:rPr>
              <a:t>potatoes</a:t>
            </a:r>
            <a:r>
              <a:rPr lang="nb-NO" sz="2000" dirty="0">
                <a:latin typeface="Ink Free" panose="03080402000500000000" pitchFamily="66" charset="0"/>
              </a:rPr>
              <a:t> 	</a:t>
            </a:r>
            <a:r>
              <a:rPr lang="nb-NO" sz="2000" dirty="0" err="1">
                <a:latin typeface="Ink Free" panose="03080402000500000000" pitchFamily="66" charset="0"/>
              </a:rPr>
              <a:t>soup</a:t>
            </a:r>
            <a:r>
              <a:rPr lang="nb-NO" sz="2000" dirty="0">
                <a:latin typeface="Ink Free" panose="03080402000500000000" pitchFamily="66" charset="0"/>
              </a:rPr>
              <a:t> </a:t>
            </a:r>
          </a:p>
          <a:p>
            <a:pPr marL="0" indent="0">
              <a:buNone/>
            </a:pPr>
            <a:r>
              <a:rPr lang="nb-NO" sz="2000" dirty="0" err="1">
                <a:latin typeface="Ink Free" panose="03080402000500000000" pitchFamily="66" charset="0"/>
              </a:rPr>
              <a:t>Wednesday</a:t>
            </a:r>
            <a:r>
              <a:rPr lang="nb-NO" sz="2000" dirty="0">
                <a:latin typeface="Ink Free" panose="03080402000500000000" pitchFamily="66" charset="0"/>
              </a:rPr>
              <a:t>: </a:t>
            </a:r>
            <a:r>
              <a:rPr lang="nb-NO" sz="2000" dirty="0" err="1">
                <a:latin typeface="Ink Free" panose="03080402000500000000" pitchFamily="66" charset="0"/>
              </a:rPr>
              <a:t>salted</a:t>
            </a:r>
            <a:r>
              <a:rPr lang="nb-NO" sz="2000" dirty="0">
                <a:latin typeface="Ink Free" panose="03080402000500000000" pitchFamily="66" charset="0"/>
              </a:rPr>
              <a:t> </a:t>
            </a:r>
            <a:r>
              <a:rPr lang="nb-NO" sz="2000" dirty="0" err="1">
                <a:latin typeface="Ink Free" panose="03080402000500000000" pitchFamily="66" charset="0"/>
              </a:rPr>
              <a:t>fish</a:t>
            </a:r>
            <a:r>
              <a:rPr lang="nb-NO" sz="2000" dirty="0">
                <a:latin typeface="Ink Free" panose="03080402000500000000" pitchFamily="66" charset="0"/>
              </a:rPr>
              <a:t>, </a:t>
            </a:r>
            <a:r>
              <a:rPr lang="nb-NO" sz="2000" dirty="0" err="1">
                <a:latin typeface="Ink Free" panose="03080402000500000000" pitchFamily="66" charset="0"/>
              </a:rPr>
              <a:t>potatoes</a:t>
            </a:r>
            <a:r>
              <a:rPr lang="nb-NO" sz="2000" dirty="0">
                <a:latin typeface="Ink Free" panose="03080402000500000000" pitchFamily="66" charset="0"/>
              </a:rPr>
              <a:t> 			</a:t>
            </a:r>
            <a:r>
              <a:rPr lang="nb-NO" sz="2000" dirty="0" err="1">
                <a:latin typeface="Ink Free" panose="03080402000500000000" pitchFamily="66" charset="0"/>
              </a:rPr>
              <a:t>soup</a:t>
            </a:r>
            <a:endParaRPr lang="nb-NO" sz="2000" dirty="0">
              <a:latin typeface="Ink Free" panose="03080402000500000000" pitchFamily="66" charset="0"/>
            </a:endParaRPr>
          </a:p>
          <a:p>
            <a:pPr marL="0" indent="0">
              <a:buNone/>
            </a:pPr>
            <a:r>
              <a:rPr lang="nb-NO" sz="2000" dirty="0" err="1">
                <a:latin typeface="Ink Free" panose="03080402000500000000" pitchFamily="66" charset="0"/>
              </a:rPr>
              <a:t>Thursday</a:t>
            </a:r>
            <a:r>
              <a:rPr lang="nb-NO" sz="2000" dirty="0">
                <a:latin typeface="Ink Free" panose="03080402000500000000" pitchFamily="66" charset="0"/>
              </a:rPr>
              <a:t>: </a:t>
            </a:r>
            <a:r>
              <a:rPr lang="nb-NO" sz="2000" dirty="0" err="1">
                <a:latin typeface="Ink Free" panose="03080402000500000000" pitchFamily="66" charset="0"/>
              </a:rPr>
              <a:t>fresh</a:t>
            </a:r>
            <a:r>
              <a:rPr lang="nb-NO" sz="2000" dirty="0">
                <a:latin typeface="Ink Free" panose="03080402000500000000" pitchFamily="66" charset="0"/>
              </a:rPr>
              <a:t> </a:t>
            </a:r>
            <a:r>
              <a:rPr lang="nb-NO" sz="2000" dirty="0" err="1">
                <a:latin typeface="Ink Free" panose="03080402000500000000" pitchFamily="66" charset="0"/>
              </a:rPr>
              <a:t>boiled</a:t>
            </a:r>
            <a:r>
              <a:rPr lang="nb-NO" sz="2000" dirty="0">
                <a:latin typeface="Ink Free" panose="03080402000500000000" pitchFamily="66" charset="0"/>
              </a:rPr>
              <a:t> </a:t>
            </a:r>
            <a:r>
              <a:rPr lang="nb-NO" sz="2000" dirty="0" err="1">
                <a:latin typeface="Ink Free" panose="03080402000500000000" pitchFamily="66" charset="0"/>
              </a:rPr>
              <a:t>fish</a:t>
            </a:r>
            <a:r>
              <a:rPr lang="nb-NO" sz="2000" dirty="0">
                <a:latin typeface="Ink Free" panose="03080402000500000000" pitchFamily="66" charset="0"/>
              </a:rPr>
              <a:t>, </a:t>
            </a:r>
            <a:r>
              <a:rPr lang="nb-NO" sz="2000" dirty="0" err="1">
                <a:latin typeface="Ink Free" panose="03080402000500000000" pitchFamily="66" charset="0"/>
              </a:rPr>
              <a:t>potatoes</a:t>
            </a:r>
            <a:r>
              <a:rPr lang="nb-NO" sz="2000" dirty="0">
                <a:latin typeface="Ink Free" panose="03080402000500000000" pitchFamily="66" charset="0"/>
              </a:rPr>
              <a:t> 		</a:t>
            </a:r>
            <a:r>
              <a:rPr lang="nb-NO" sz="2000" dirty="0" err="1">
                <a:latin typeface="Ink Free" panose="03080402000500000000" pitchFamily="66" charset="0"/>
              </a:rPr>
              <a:t>soup</a:t>
            </a:r>
            <a:endParaRPr lang="nb-NO" sz="2000" dirty="0">
              <a:latin typeface="Ink Free" panose="03080402000500000000" pitchFamily="66" charset="0"/>
            </a:endParaRPr>
          </a:p>
          <a:p>
            <a:pPr marL="0" indent="0">
              <a:buNone/>
            </a:pPr>
            <a:r>
              <a:rPr lang="nb-NO" sz="2000" dirty="0">
                <a:latin typeface="Ink Free" panose="03080402000500000000" pitchFamily="66" charset="0"/>
              </a:rPr>
              <a:t>Friday: </a:t>
            </a:r>
            <a:r>
              <a:rPr lang="nb-NO" sz="2000" dirty="0" err="1">
                <a:latin typeface="Ink Free" panose="03080402000500000000" pitchFamily="66" charset="0"/>
              </a:rPr>
              <a:t>fried</a:t>
            </a:r>
            <a:r>
              <a:rPr lang="nb-NO" sz="2000" dirty="0">
                <a:latin typeface="Ink Free" panose="03080402000500000000" pitchFamily="66" charset="0"/>
              </a:rPr>
              <a:t> </a:t>
            </a:r>
            <a:r>
              <a:rPr lang="nb-NO" sz="2000" dirty="0" err="1">
                <a:latin typeface="Ink Free" panose="03080402000500000000" pitchFamily="66" charset="0"/>
              </a:rPr>
              <a:t>fresh</a:t>
            </a:r>
            <a:r>
              <a:rPr lang="nb-NO" sz="2000" dirty="0">
                <a:latin typeface="Ink Free" panose="03080402000500000000" pitchFamily="66" charset="0"/>
              </a:rPr>
              <a:t> </a:t>
            </a:r>
            <a:r>
              <a:rPr lang="nb-NO" sz="2000" dirty="0" err="1">
                <a:latin typeface="Ink Free" panose="03080402000500000000" pitchFamily="66" charset="0"/>
              </a:rPr>
              <a:t>fish</a:t>
            </a:r>
            <a:r>
              <a:rPr lang="nb-NO" sz="2000" dirty="0">
                <a:latin typeface="Ink Free" panose="03080402000500000000" pitchFamily="66" charset="0"/>
              </a:rPr>
              <a:t>, </a:t>
            </a:r>
            <a:r>
              <a:rPr lang="nb-NO" sz="2000" dirty="0" err="1">
                <a:latin typeface="Ink Free" panose="03080402000500000000" pitchFamily="66" charset="0"/>
              </a:rPr>
              <a:t>potatoes</a:t>
            </a:r>
            <a:r>
              <a:rPr lang="nb-NO" sz="2000" dirty="0">
                <a:latin typeface="Ink Free" panose="03080402000500000000" pitchFamily="66" charset="0"/>
              </a:rPr>
              <a:t> 			</a:t>
            </a:r>
            <a:r>
              <a:rPr lang="nb-NO" sz="2000" dirty="0" err="1">
                <a:latin typeface="Ink Free" panose="03080402000500000000" pitchFamily="66" charset="0"/>
              </a:rPr>
              <a:t>soup</a:t>
            </a:r>
            <a:endParaRPr lang="nb-NO" sz="2000" dirty="0">
              <a:latin typeface="Ink Free" panose="03080402000500000000" pitchFamily="66" charset="0"/>
            </a:endParaRPr>
          </a:p>
          <a:p>
            <a:pPr marL="0" indent="0">
              <a:buNone/>
            </a:pPr>
            <a:r>
              <a:rPr lang="nb-NO" sz="2000" dirty="0" err="1">
                <a:latin typeface="Ink Free" panose="03080402000500000000" pitchFamily="66" charset="0"/>
              </a:rPr>
              <a:t>Saturday</a:t>
            </a:r>
            <a:r>
              <a:rPr lang="nb-NO" sz="2000" dirty="0">
                <a:latin typeface="Ink Free" panose="03080402000500000000" pitchFamily="66" charset="0"/>
              </a:rPr>
              <a:t>: </a:t>
            </a:r>
            <a:r>
              <a:rPr lang="nb-NO" sz="2000" dirty="0" err="1">
                <a:latin typeface="Ink Free" panose="03080402000500000000" pitchFamily="66" charset="0"/>
              </a:rPr>
              <a:t>fish</a:t>
            </a:r>
            <a:r>
              <a:rPr lang="nb-NO" sz="2000" dirty="0">
                <a:latin typeface="Ink Free" panose="03080402000500000000" pitchFamily="66" charset="0"/>
              </a:rPr>
              <a:t> </a:t>
            </a:r>
            <a:r>
              <a:rPr lang="nb-NO" sz="2000" dirty="0" err="1">
                <a:latin typeface="Ink Free" panose="03080402000500000000" pitchFamily="66" charset="0"/>
              </a:rPr>
              <a:t>gratin</a:t>
            </a:r>
            <a:r>
              <a:rPr lang="nb-NO" sz="2000" dirty="0">
                <a:latin typeface="Ink Free" panose="03080402000500000000" pitchFamily="66" charset="0"/>
              </a:rPr>
              <a:t>, </a:t>
            </a:r>
            <a:r>
              <a:rPr lang="nb-NO" sz="2000" dirty="0" err="1">
                <a:latin typeface="Ink Free" panose="03080402000500000000" pitchFamily="66" charset="0"/>
              </a:rPr>
              <a:t>potatoes</a:t>
            </a:r>
            <a:r>
              <a:rPr lang="nb-NO" sz="2000" dirty="0">
                <a:latin typeface="Ink Free" panose="03080402000500000000" pitchFamily="66" charset="0"/>
              </a:rPr>
              <a:t> 			</a:t>
            </a:r>
            <a:r>
              <a:rPr lang="nb-NO" sz="2000" dirty="0" err="1">
                <a:latin typeface="Ink Free" panose="03080402000500000000" pitchFamily="66" charset="0"/>
              </a:rPr>
              <a:t>soup</a:t>
            </a:r>
            <a:endParaRPr lang="nb-NO" sz="2000" dirty="0">
              <a:latin typeface="Ink Free" panose="03080402000500000000" pitchFamily="66" charset="0"/>
            </a:endParaRPr>
          </a:p>
          <a:p>
            <a:pPr marL="0" indent="0">
              <a:buNone/>
            </a:pPr>
            <a:r>
              <a:rPr lang="nb-NO" sz="2000" dirty="0" err="1">
                <a:latin typeface="Ink Free" panose="03080402000500000000" pitchFamily="66" charset="0"/>
              </a:rPr>
              <a:t>Sunday</a:t>
            </a:r>
            <a:r>
              <a:rPr lang="nb-NO" sz="2000" dirty="0">
                <a:latin typeface="Ink Free" panose="03080402000500000000" pitchFamily="66" charset="0"/>
              </a:rPr>
              <a:t>: </a:t>
            </a:r>
            <a:r>
              <a:rPr lang="nb-NO" sz="2000" dirty="0" err="1">
                <a:latin typeface="Ink Free" panose="03080402000500000000" pitchFamily="66" charset="0"/>
              </a:rPr>
              <a:t>meat</a:t>
            </a:r>
            <a:r>
              <a:rPr lang="nb-NO" sz="2000" dirty="0">
                <a:latin typeface="Ink Free" panose="03080402000500000000" pitchFamily="66" charset="0"/>
              </a:rPr>
              <a:t> (</a:t>
            </a:r>
            <a:r>
              <a:rPr lang="nb-NO" sz="2000" dirty="0" err="1">
                <a:latin typeface="Ink Free" panose="03080402000500000000" pitchFamily="66" charset="0"/>
              </a:rPr>
              <a:t>meatballs</a:t>
            </a:r>
            <a:r>
              <a:rPr lang="nb-NO" sz="2000" dirty="0">
                <a:latin typeface="Ink Free" panose="03080402000500000000" pitchFamily="66" charset="0"/>
              </a:rPr>
              <a:t>, </a:t>
            </a:r>
            <a:r>
              <a:rPr lang="nb-NO" sz="2000" dirty="0" err="1">
                <a:latin typeface="Ink Free" panose="03080402000500000000" pitchFamily="66" charset="0"/>
              </a:rPr>
              <a:t>small</a:t>
            </a:r>
            <a:r>
              <a:rPr lang="nb-NO" sz="2000" dirty="0">
                <a:latin typeface="Ink Free" panose="03080402000500000000" pitchFamily="66" charset="0"/>
              </a:rPr>
              <a:t> </a:t>
            </a:r>
            <a:r>
              <a:rPr lang="nb-NO" sz="2000" dirty="0" err="1">
                <a:latin typeface="Ink Free" panose="03080402000500000000" pitchFamily="66" charset="0"/>
              </a:rPr>
              <a:t>roast</a:t>
            </a:r>
            <a:r>
              <a:rPr lang="nb-NO" sz="2000" dirty="0">
                <a:latin typeface="Ink Free" panose="03080402000500000000" pitchFamily="66" charset="0"/>
              </a:rPr>
              <a:t> in </a:t>
            </a:r>
            <a:r>
              <a:rPr lang="nb-NO" sz="2000" dirty="0" err="1">
                <a:latin typeface="Ink Free" panose="03080402000500000000" pitchFamily="66" charset="0"/>
              </a:rPr>
              <a:t>brown</a:t>
            </a:r>
            <a:r>
              <a:rPr lang="nb-NO" sz="2000" dirty="0">
                <a:latin typeface="Ink Free" panose="03080402000500000000" pitchFamily="66" charset="0"/>
              </a:rPr>
              <a:t> </a:t>
            </a:r>
            <a:r>
              <a:rPr lang="nb-NO" sz="2000" dirty="0" err="1">
                <a:latin typeface="Ink Free" panose="03080402000500000000" pitchFamily="66" charset="0"/>
              </a:rPr>
              <a:t>sauce</a:t>
            </a:r>
            <a:r>
              <a:rPr lang="nb-NO" sz="2000" dirty="0">
                <a:latin typeface="Ink Free" panose="03080402000500000000" pitchFamily="66" charset="0"/>
              </a:rPr>
              <a:t>), </a:t>
            </a:r>
            <a:r>
              <a:rPr lang="nb-NO" sz="2000" dirty="0" err="1">
                <a:latin typeface="Ink Free" panose="03080402000500000000" pitchFamily="66" charset="0"/>
              </a:rPr>
              <a:t>potatoes</a:t>
            </a:r>
            <a:r>
              <a:rPr lang="nb-NO" sz="2000" dirty="0">
                <a:latin typeface="Ink Free" panose="03080402000500000000" pitchFamily="66" charset="0"/>
              </a:rPr>
              <a:t>	 </a:t>
            </a:r>
            <a:r>
              <a:rPr lang="nb-NO" sz="2000" dirty="0" err="1">
                <a:latin typeface="Ink Free" panose="03080402000500000000" pitchFamily="66" charset="0"/>
              </a:rPr>
              <a:t>prune</a:t>
            </a:r>
            <a:r>
              <a:rPr lang="nb-NO" sz="2000" dirty="0">
                <a:latin typeface="Ink Free" panose="03080402000500000000" pitchFamily="66" charset="0"/>
              </a:rPr>
              <a:t> </a:t>
            </a:r>
            <a:r>
              <a:rPr lang="nb-NO" sz="2000" dirty="0" err="1">
                <a:latin typeface="Ink Free" panose="03080402000500000000" pitchFamily="66" charset="0"/>
              </a:rPr>
              <a:t>compote</a:t>
            </a:r>
            <a:r>
              <a:rPr lang="nb-NO" sz="2000" dirty="0">
                <a:latin typeface="Ink Free" panose="03080402000500000000" pitchFamily="66" charset="0"/>
              </a:rPr>
              <a:t> </a:t>
            </a:r>
            <a:r>
              <a:rPr lang="nb-NO" sz="2000" dirty="0" err="1">
                <a:latin typeface="Ink Free" panose="03080402000500000000" pitchFamily="66" charset="0"/>
              </a:rPr>
              <a:t>with</a:t>
            </a:r>
            <a:r>
              <a:rPr lang="nb-NO" sz="2000" dirty="0">
                <a:latin typeface="Ink Free" panose="03080402000500000000" pitchFamily="66" charset="0"/>
              </a:rPr>
              <a:t> </a:t>
            </a:r>
            <a:r>
              <a:rPr lang="nb-NO" sz="2000" dirty="0" err="1">
                <a:latin typeface="Ink Free" panose="03080402000500000000" pitchFamily="66" charset="0"/>
              </a:rPr>
              <a:t>cream</a:t>
            </a:r>
            <a:r>
              <a:rPr lang="nb-NO" sz="2000" dirty="0">
                <a:latin typeface="Ink Free" panose="03080402000500000000" pitchFamily="66" charset="0"/>
              </a:rPr>
              <a:t> </a:t>
            </a:r>
            <a:r>
              <a:rPr lang="nb-NO" sz="2000" dirty="0" err="1">
                <a:latin typeface="Ink Free" panose="03080402000500000000" pitchFamily="66" charset="0"/>
              </a:rPr>
              <a:t>milk</a:t>
            </a:r>
            <a:endParaRPr lang="nb-NO" sz="2000" dirty="0">
              <a:latin typeface="Ink Free" panose="03080402000500000000" pitchFamily="66" charset="0"/>
            </a:endParaRPr>
          </a:p>
          <a:p>
            <a:pPr marL="0" indent="0">
              <a:buNone/>
            </a:pPr>
            <a:br>
              <a:rPr lang="nb-NO" b="1" dirty="0">
                <a:latin typeface="Ink Free" panose="03080402000500000000" pitchFamily="66" charset="0"/>
              </a:rPr>
            </a:br>
            <a:r>
              <a:rPr lang="nb-NO" b="1" dirty="0">
                <a:latin typeface="Ink Free" panose="03080402000500000000" pitchFamily="66" charset="0"/>
              </a:rPr>
              <a:t>Breakfast, </a:t>
            </a:r>
            <a:r>
              <a:rPr lang="nb-NO" b="1" dirty="0" err="1">
                <a:latin typeface="Ink Free" panose="03080402000500000000" pitchFamily="66" charset="0"/>
              </a:rPr>
              <a:t>mid-morning</a:t>
            </a:r>
            <a:r>
              <a:rPr lang="nb-NO" b="1" dirty="0">
                <a:latin typeface="Ink Free" panose="03080402000500000000" pitchFamily="66" charset="0"/>
              </a:rPr>
              <a:t> </a:t>
            </a:r>
            <a:r>
              <a:rPr lang="nb-NO" b="1" dirty="0" err="1">
                <a:latin typeface="Ink Free" panose="03080402000500000000" pitchFamily="66" charset="0"/>
              </a:rPr>
              <a:t>meal</a:t>
            </a:r>
            <a:r>
              <a:rPr lang="nb-NO" b="1" dirty="0">
                <a:latin typeface="Ink Free" panose="03080402000500000000" pitchFamily="66" charset="0"/>
              </a:rPr>
              <a:t>, </a:t>
            </a:r>
            <a:r>
              <a:rPr lang="nb-NO" b="1" dirty="0" err="1">
                <a:latin typeface="Ink Free" panose="03080402000500000000" pitchFamily="66" charset="0"/>
              </a:rPr>
              <a:t>evening</a:t>
            </a:r>
            <a:r>
              <a:rPr lang="nb-NO" b="1" dirty="0">
                <a:latin typeface="Ink Free" panose="03080402000500000000" pitchFamily="66" charset="0"/>
              </a:rPr>
              <a:t> </a:t>
            </a:r>
            <a:r>
              <a:rPr lang="nb-NO" b="1" dirty="0" err="1">
                <a:latin typeface="Ink Free" panose="03080402000500000000" pitchFamily="66" charset="0"/>
              </a:rPr>
              <a:t>meal</a:t>
            </a:r>
            <a:r>
              <a:rPr lang="nb-NO" b="1" dirty="0">
                <a:latin typeface="Ink Free" panose="03080402000500000000" pitchFamily="66" charset="0"/>
              </a:rPr>
              <a:t>:  </a:t>
            </a:r>
            <a:r>
              <a:rPr lang="nb-NO" dirty="0" err="1">
                <a:latin typeface="Ink Free" panose="03080402000500000000" pitchFamily="66" charset="0"/>
              </a:rPr>
              <a:t>whole</a:t>
            </a:r>
            <a:r>
              <a:rPr lang="nb-NO" dirty="0">
                <a:latin typeface="Ink Free" panose="03080402000500000000" pitchFamily="66" charset="0"/>
              </a:rPr>
              <a:t> </a:t>
            </a:r>
            <a:r>
              <a:rPr lang="nb-NO" dirty="0" err="1">
                <a:latin typeface="Ink Free" panose="03080402000500000000" pitchFamily="66" charset="0"/>
              </a:rPr>
              <a:t>grain</a:t>
            </a:r>
            <a:r>
              <a:rPr lang="nb-NO" dirty="0">
                <a:latin typeface="Ink Free" panose="03080402000500000000" pitchFamily="66" charset="0"/>
              </a:rPr>
              <a:t> </a:t>
            </a:r>
            <a:r>
              <a:rPr lang="nb-NO" dirty="0" err="1">
                <a:latin typeface="Ink Free" panose="03080402000500000000" pitchFamily="66" charset="0"/>
              </a:rPr>
              <a:t>bread</a:t>
            </a:r>
            <a:r>
              <a:rPr lang="nb-NO" dirty="0">
                <a:latin typeface="Ink Free" panose="03080402000500000000" pitchFamily="66" charset="0"/>
              </a:rPr>
              <a:t> </a:t>
            </a:r>
            <a:r>
              <a:rPr lang="nb-NO" dirty="0" err="1">
                <a:latin typeface="Ink Free" panose="03080402000500000000" pitchFamily="66" charset="0"/>
              </a:rPr>
              <a:t>with</a:t>
            </a:r>
            <a:r>
              <a:rPr lang="nb-NO" dirty="0">
                <a:latin typeface="Ink Free" panose="03080402000500000000" pitchFamily="66" charset="0"/>
              </a:rPr>
              <a:t> cheese or jam (</a:t>
            </a:r>
            <a:r>
              <a:rPr lang="nb-NO" dirty="0" err="1">
                <a:latin typeface="Ink Free" panose="03080402000500000000" pitchFamily="66" charset="0"/>
              </a:rPr>
              <a:t>boiled</a:t>
            </a:r>
            <a:r>
              <a:rPr lang="nb-NO" dirty="0">
                <a:latin typeface="Ink Free" panose="03080402000500000000" pitchFamily="66" charset="0"/>
              </a:rPr>
              <a:t> egg </a:t>
            </a:r>
            <a:r>
              <a:rPr lang="nb-NO" dirty="0" err="1">
                <a:latin typeface="Ink Free" panose="03080402000500000000" pitchFamily="66" charset="0"/>
              </a:rPr>
              <a:t>on</a:t>
            </a:r>
            <a:r>
              <a:rPr lang="nb-NO" dirty="0">
                <a:latin typeface="Ink Free" panose="03080402000500000000" pitchFamily="66" charset="0"/>
              </a:rPr>
              <a:t> </a:t>
            </a:r>
            <a:r>
              <a:rPr lang="nb-NO" dirty="0" err="1">
                <a:latin typeface="Ink Free" panose="03080402000500000000" pitchFamily="66" charset="0"/>
              </a:rPr>
              <a:t>Sunday</a:t>
            </a:r>
            <a:r>
              <a:rPr lang="nb-NO" dirty="0">
                <a:latin typeface="Ink Free" panose="03080402000500000000" pitchFamily="66" charset="0"/>
              </a:rPr>
              <a:t>), </a:t>
            </a:r>
            <a:r>
              <a:rPr lang="nb-NO" dirty="0" err="1">
                <a:latin typeface="Ink Free" panose="03080402000500000000" pitchFamily="66" charset="0"/>
              </a:rPr>
              <a:t>milk</a:t>
            </a:r>
            <a:r>
              <a:rPr lang="nb-NO" dirty="0">
                <a:latin typeface="Ink Free" panose="03080402000500000000" pitchFamily="66" charset="0"/>
              </a:rPr>
              <a:t>, </a:t>
            </a:r>
            <a:r>
              <a:rPr lang="nb-NO" dirty="0" err="1">
                <a:latin typeface="Ink Free" panose="03080402000500000000" pitchFamily="66" charset="0"/>
              </a:rPr>
              <a:t>coffee</a:t>
            </a:r>
            <a:r>
              <a:rPr lang="nb-NO" dirty="0">
                <a:latin typeface="Ink Free" panose="03080402000500000000" pitchFamily="66" charset="0"/>
              </a:rPr>
              <a:t>, </a:t>
            </a:r>
            <a:r>
              <a:rPr lang="nb-NO" dirty="0" err="1">
                <a:latin typeface="Ink Free" panose="03080402000500000000" pitchFamily="66" charset="0"/>
              </a:rPr>
              <a:t>possibly</a:t>
            </a:r>
            <a:r>
              <a:rPr lang="nb-NO" dirty="0">
                <a:latin typeface="Ink Free" panose="03080402000500000000" pitchFamily="66" charset="0"/>
              </a:rPr>
              <a:t> </a:t>
            </a:r>
            <a:r>
              <a:rPr lang="nb-NO" dirty="0" err="1">
                <a:latin typeface="Ink Free" panose="03080402000500000000" pitchFamily="66" charset="0"/>
              </a:rPr>
              <a:t>porridge</a:t>
            </a:r>
            <a:r>
              <a:rPr lang="nb-NO" dirty="0">
                <a:latin typeface="Ink Free" panose="03080402000500000000" pitchFamily="66" charset="0"/>
              </a:rPr>
              <a:t> as a </a:t>
            </a:r>
            <a:r>
              <a:rPr lang="nb-NO" dirty="0" err="1">
                <a:latin typeface="Ink Free" panose="03080402000500000000" pitchFamily="66" charset="0"/>
              </a:rPr>
              <a:t>variation</a:t>
            </a:r>
            <a:r>
              <a:rPr lang="nb-NO" dirty="0">
                <a:latin typeface="Ink Free" panose="03080402000500000000" pitchFamily="66" charset="0"/>
              </a:rPr>
              <a:t> </a:t>
            </a:r>
          </a:p>
        </p:txBody>
      </p:sp>
      <p:sp>
        <p:nvSpPr>
          <p:cNvPr id="3" name="Plassholder for bunntekst 2">
            <a:extLst>
              <a:ext uri="{FF2B5EF4-FFF2-40B4-BE49-F238E27FC236}">
                <a16:creationId xmlns:a16="http://schemas.microsoft.com/office/drawing/2014/main" id="{E8151E5E-C226-0F8B-DB50-60E591C6F597}"/>
              </a:ext>
            </a:extLst>
          </p:cNvPr>
          <p:cNvSpPr>
            <a:spLocks noGrp="1"/>
          </p:cNvSpPr>
          <p:nvPr>
            <p:ph type="ftr" sz="quarter" idx="11"/>
          </p:nvPr>
        </p:nvSpPr>
        <p:spPr/>
        <p:txBody>
          <a:bodyPr/>
          <a:lstStyle/>
          <a:p>
            <a:r>
              <a:rPr lang="en-US"/>
              <a:t>CONVIVIUM-konferanse, Svolvær 26.06.2026</a:t>
            </a:r>
          </a:p>
        </p:txBody>
      </p:sp>
      <p:sp>
        <p:nvSpPr>
          <p:cNvPr id="4" name="Plassholder for lysbildenummer 3">
            <a:extLst>
              <a:ext uri="{FF2B5EF4-FFF2-40B4-BE49-F238E27FC236}">
                <a16:creationId xmlns:a16="http://schemas.microsoft.com/office/drawing/2014/main" id="{0BAA2E93-1825-E6E7-7910-A7DB7E48E9CE}"/>
              </a:ext>
            </a:extLst>
          </p:cNvPr>
          <p:cNvSpPr>
            <a:spLocks noGrp="1"/>
          </p:cNvSpPr>
          <p:nvPr>
            <p:ph type="sldNum" sz="quarter" idx="12"/>
          </p:nvPr>
        </p:nvSpPr>
        <p:spPr/>
        <p:txBody>
          <a:bodyPr/>
          <a:lstStyle/>
          <a:p>
            <a:fld id="{A3EA19EE-7D28-4E4D-B4E9-85CE96A93ECD}" type="slidenum">
              <a:rPr lang="en-US" smtClean="0"/>
              <a:t>8</a:t>
            </a:fld>
            <a:endParaRPr lang="en-US"/>
          </a:p>
        </p:txBody>
      </p:sp>
      <p:sp>
        <p:nvSpPr>
          <p:cNvPr id="5" name="Tittel 4">
            <a:extLst>
              <a:ext uri="{FF2B5EF4-FFF2-40B4-BE49-F238E27FC236}">
                <a16:creationId xmlns:a16="http://schemas.microsoft.com/office/drawing/2014/main" id="{04F66EF8-6997-A9FF-931E-B5779C763FC6}"/>
              </a:ext>
            </a:extLst>
          </p:cNvPr>
          <p:cNvSpPr>
            <a:spLocks noGrp="1"/>
          </p:cNvSpPr>
          <p:nvPr>
            <p:ph type="title"/>
          </p:nvPr>
        </p:nvSpPr>
        <p:spPr>
          <a:xfrm>
            <a:off x="471608" y="343991"/>
            <a:ext cx="11306407" cy="808759"/>
          </a:xfrm>
        </p:spPr>
        <p:txBody>
          <a:bodyPr/>
          <a:lstStyle/>
          <a:p>
            <a:r>
              <a:rPr lang="en-US" dirty="0">
                <a:latin typeface="Ink Free" panose="03080402000500000000" pitchFamily="66" charset="0"/>
              </a:rPr>
              <a:t>Weekly menu from Lofoten </a:t>
            </a:r>
            <a:br>
              <a:rPr lang="en-US" dirty="0">
                <a:latin typeface="Ink Free" panose="03080402000500000000" pitchFamily="66" charset="0"/>
              </a:rPr>
            </a:br>
            <a:r>
              <a:rPr lang="en-US" dirty="0">
                <a:latin typeface="Ink Free" panose="03080402000500000000" pitchFamily="66" charset="0"/>
              </a:rPr>
              <a:t>in the 1960s and 1970s</a:t>
            </a:r>
            <a:r>
              <a:rPr lang="nb-NO" dirty="0"/>
              <a:t>			</a:t>
            </a:r>
          </a:p>
        </p:txBody>
      </p:sp>
      <p:pic>
        <p:nvPicPr>
          <p:cNvPr id="7" name="Bilde 6">
            <a:extLst>
              <a:ext uri="{FF2B5EF4-FFF2-40B4-BE49-F238E27FC236}">
                <a16:creationId xmlns:a16="http://schemas.microsoft.com/office/drawing/2014/main" id="{2C9AFCFF-F824-8AB1-9083-68B68541DD78}"/>
              </a:ext>
            </a:extLst>
          </p:cNvPr>
          <p:cNvPicPr>
            <a:picLocks noChangeAspect="1"/>
          </p:cNvPicPr>
          <p:nvPr/>
        </p:nvPicPr>
        <p:blipFill>
          <a:blip r:embed="rId2">
            <a:extLst>
              <a:ext uri="{28A0092B-C50C-407E-A947-70E740481C1C}">
                <a14:useLocalDpi xmlns:a14="http://schemas.microsoft.com/office/drawing/2010/main" val="0"/>
              </a:ext>
            </a:extLst>
          </a:blip>
          <a:srcRect l="25297"/>
          <a:stretch>
            <a:fillRect/>
          </a:stretch>
        </p:blipFill>
        <p:spPr>
          <a:xfrm>
            <a:off x="8951495" y="346509"/>
            <a:ext cx="2883440" cy="4267306"/>
          </a:xfrm>
          <a:prstGeom prst="rect">
            <a:avLst/>
          </a:prstGeom>
          <a:effectLst>
            <a:softEdge rad="50800"/>
          </a:effectLst>
        </p:spPr>
      </p:pic>
    </p:spTree>
    <p:extLst>
      <p:ext uri="{BB962C8B-B14F-4D97-AF65-F5344CB8AC3E}">
        <p14:creationId xmlns:p14="http://schemas.microsoft.com/office/powerpoint/2010/main" val="1484489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3D0916E-90F4-E624-B398-F3913EE83602}"/>
              </a:ext>
            </a:extLst>
          </p:cNvPr>
          <p:cNvSpPr>
            <a:spLocks noGrp="1"/>
          </p:cNvSpPr>
          <p:nvPr>
            <p:ph idx="1"/>
          </p:nvPr>
        </p:nvSpPr>
        <p:spPr>
          <a:xfrm>
            <a:off x="562045" y="677065"/>
            <a:ext cx="5655873" cy="5661821"/>
          </a:xfrm>
        </p:spPr>
        <p:txBody>
          <a:bodyPr/>
          <a:lstStyle/>
          <a:p>
            <a:r>
              <a:rPr lang="en-US" sz="2200" dirty="0"/>
              <a:t>To understand our food traditions, one must think about what can be grown locally</a:t>
            </a:r>
          </a:p>
          <a:p>
            <a:r>
              <a:rPr lang="en-US" sz="2200" dirty="0"/>
              <a:t>Norway is approximately 1800 km from Lindesnes in the south to </a:t>
            </a:r>
            <a:r>
              <a:rPr lang="en-US" sz="2200" dirty="0" err="1"/>
              <a:t>Nordkapp</a:t>
            </a:r>
            <a:r>
              <a:rPr lang="en-US" sz="2200" dirty="0"/>
              <a:t> in the north</a:t>
            </a:r>
          </a:p>
          <a:p>
            <a:r>
              <a:rPr lang="en-US" sz="2200" dirty="0"/>
              <a:t>Nordland, Troms and </a:t>
            </a:r>
            <a:r>
              <a:rPr lang="en-US" sz="2200" dirty="0" err="1"/>
              <a:t>Finnmark</a:t>
            </a:r>
            <a:r>
              <a:rPr lang="en-US" sz="2200" dirty="0"/>
              <a:t> are 600-700 km in a straight line</a:t>
            </a:r>
          </a:p>
          <a:p>
            <a:r>
              <a:rPr lang="en-US" sz="2200" dirty="0"/>
              <a:t>The climate varies from climate zone H1 in the mildest climate zones in the south, to H8 and mountain zones in parts of Northern Norway and in the toughest areas in the mountains.		</a:t>
            </a:r>
            <a:r>
              <a:rPr lang="nb-NO" sz="1000" dirty="0"/>
              <a:t>							</a:t>
            </a:r>
          </a:p>
          <a:p>
            <a:endParaRPr lang="nb-NO" dirty="0"/>
          </a:p>
          <a:p>
            <a:endParaRPr lang="nb-NO" dirty="0"/>
          </a:p>
          <a:p>
            <a:pPr marL="0" indent="0">
              <a:buNone/>
            </a:pPr>
            <a:endParaRPr lang="nb-NO" dirty="0"/>
          </a:p>
        </p:txBody>
      </p:sp>
      <p:sp>
        <p:nvSpPr>
          <p:cNvPr id="3" name="Plassholder for bunntekst 2">
            <a:extLst>
              <a:ext uri="{FF2B5EF4-FFF2-40B4-BE49-F238E27FC236}">
                <a16:creationId xmlns:a16="http://schemas.microsoft.com/office/drawing/2014/main" id="{2DCB84ED-10D1-2D82-A2ED-5CE513708E00}"/>
              </a:ext>
            </a:extLst>
          </p:cNvPr>
          <p:cNvSpPr>
            <a:spLocks noGrp="1"/>
          </p:cNvSpPr>
          <p:nvPr>
            <p:ph type="ftr" sz="quarter" idx="11"/>
          </p:nvPr>
        </p:nvSpPr>
        <p:spPr/>
        <p:txBody>
          <a:bodyPr/>
          <a:lstStyle/>
          <a:p>
            <a:r>
              <a:rPr lang="en-US"/>
              <a:t>CONVIVIUM-konferanse, Svolvær 26.06.2026</a:t>
            </a:r>
            <a:endParaRPr lang="en-US" dirty="0"/>
          </a:p>
        </p:txBody>
      </p:sp>
      <p:sp>
        <p:nvSpPr>
          <p:cNvPr id="4" name="Plassholder for lysbildenummer 3">
            <a:extLst>
              <a:ext uri="{FF2B5EF4-FFF2-40B4-BE49-F238E27FC236}">
                <a16:creationId xmlns:a16="http://schemas.microsoft.com/office/drawing/2014/main" id="{BB505B6F-8618-F283-773D-C5DFE570A258}"/>
              </a:ext>
            </a:extLst>
          </p:cNvPr>
          <p:cNvSpPr>
            <a:spLocks noGrp="1"/>
          </p:cNvSpPr>
          <p:nvPr>
            <p:ph type="sldNum" sz="quarter" idx="12"/>
          </p:nvPr>
        </p:nvSpPr>
        <p:spPr/>
        <p:txBody>
          <a:bodyPr/>
          <a:lstStyle/>
          <a:p>
            <a:r>
              <a:rPr lang="en-US" dirty="0"/>
              <a:t>Bilde: Det </a:t>
            </a:r>
            <a:r>
              <a:rPr lang="en-US" dirty="0" err="1"/>
              <a:t>noske</a:t>
            </a:r>
            <a:r>
              <a:rPr lang="en-US" dirty="0"/>
              <a:t> </a:t>
            </a:r>
            <a:r>
              <a:rPr lang="en-US" dirty="0" err="1"/>
              <a:t>hageselskap</a:t>
            </a:r>
            <a:endParaRPr lang="en-US" dirty="0"/>
          </a:p>
          <a:p>
            <a:fld id="{A3EA19EE-7D28-4E4D-B4E9-85CE96A93ECD}" type="slidenum">
              <a:rPr lang="en-US" smtClean="0"/>
              <a:t>9</a:t>
            </a:fld>
            <a:endParaRPr lang="en-US" dirty="0"/>
          </a:p>
        </p:txBody>
      </p:sp>
      <p:sp>
        <p:nvSpPr>
          <p:cNvPr id="5" name="Tittel 4">
            <a:extLst>
              <a:ext uri="{FF2B5EF4-FFF2-40B4-BE49-F238E27FC236}">
                <a16:creationId xmlns:a16="http://schemas.microsoft.com/office/drawing/2014/main" id="{7636CC13-746D-3997-FD9F-267DA42D0DE1}"/>
              </a:ext>
            </a:extLst>
          </p:cNvPr>
          <p:cNvSpPr>
            <a:spLocks noGrp="1"/>
          </p:cNvSpPr>
          <p:nvPr>
            <p:ph type="title"/>
          </p:nvPr>
        </p:nvSpPr>
        <p:spPr>
          <a:xfrm>
            <a:off x="538853" y="257494"/>
            <a:ext cx="6285327" cy="541533"/>
          </a:xfrm>
        </p:spPr>
        <p:txBody>
          <a:bodyPr/>
          <a:lstStyle/>
          <a:p>
            <a:r>
              <a:rPr lang="en-US" sz="2800" dirty="0"/>
              <a:t>Northern Norway and climate zones</a:t>
            </a:r>
            <a:endParaRPr lang="nb-NO" sz="2800" dirty="0"/>
          </a:p>
        </p:txBody>
      </p:sp>
      <p:pic>
        <p:nvPicPr>
          <p:cNvPr id="10" name="Plassholder for bilde 9">
            <a:extLst>
              <a:ext uri="{FF2B5EF4-FFF2-40B4-BE49-F238E27FC236}">
                <a16:creationId xmlns:a16="http://schemas.microsoft.com/office/drawing/2014/main" id="{7CC16FE7-381D-C006-9434-A41816CFF4BF}"/>
              </a:ext>
            </a:extLst>
          </p:cNvPr>
          <p:cNvPicPr>
            <a:picLocks noGrp="1" noChangeAspect="1"/>
          </p:cNvPicPr>
          <p:nvPr>
            <p:ph type="pic" sz="quarter" idx="18"/>
          </p:nvPr>
        </p:nvPicPr>
        <p:blipFill>
          <a:blip r:embed="rId3"/>
          <a:srcRect l="4029" r="4029"/>
          <a:stretch>
            <a:fillRect/>
          </a:stretch>
        </p:blipFill>
        <p:spPr>
          <a:xfrm>
            <a:off x="6589777" y="826563"/>
            <a:ext cx="5275389" cy="5464068"/>
          </a:xfrm>
          <a:prstGeom prst="rect">
            <a:avLst/>
          </a:prstGeom>
        </p:spPr>
      </p:pic>
    </p:spTree>
    <p:extLst>
      <p:ext uri="{BB962C8B-B14F-4D97-AF65-F5344CB8AC3E}">
        <p14:creationId xmlns:p14="http://schemas.microsoft.com/office/powerpoint/2010/main" val="379672940"/>
      </p:ext>
    </p:extLst>
  </p:cSld>
  <p:clrMapOvr>
    <a:masterClrMapping/>
  </p:clrMapOvr>
</p:sld>
</file>

<file path=ppt/theme/theme1.xml><?xml version="1.0" encoding="utf-8"?>
<a:theme xmlns:a="http://schemas.openxmlformats.org/drawingml/2006/main" name="Office-tema">
  <a:themeElements>
    <a:clrScheme name="Office Theme">
      <a:dk1>
        <a:sysClr val="windowText" lastClr="000000"/>
      </a:dk1>
      <a:lt1>
        <a:sysClr val="window" lastClr="FFFFFF"/>
      </a:lt1>
      <a:dk2>
        <a:srgbClr val="9E1B2E"/>
      </a:dk2>
      <a:lt2>
        <a:srgbClr val="F4E7D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58">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BK_PPTMal_Arial" id="{F1244F98-00DB-4039-B277-50E642F19156}" vid="{3EF96585-7A04-46F5-A3B2-CB97CADAC5B8}"/>
    </a:ext>
  </a:extLst>
</a:theme>
</file>

<file path=ppt/theme/theme2.xml><?xml version="1.0" encoding="utf-8"?>
<a:theme xmlns:a="http://schemas.openxmlformats.org/drawingml/2006/main" name="1_Office-tema">
  <a:themeElements>
    <a:clrScheme name="Office Theme">
      <a:dk1>
        <a:sysClr val="windowText" lastClr="000000"/>
      </a:dk1>
      <a:lt1>
        <a:sysClr val="window" lastClr="FFFFFF"/>
      </a:lt1>
      <a:dk2>
        <a:srgbClr val="9E1B2E"/>
      </a:dk2>
      <a:lt2>
        <a:srgbClr val="F4E7D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58">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BK_PPTMal_Arial" id="{F1244F98-00DB-4039-B277-50E642F19156}" vid="{3EF96585-7A04-46F5-A3B2-CB97CADAC5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82FC97A4EB864EBF6B6ADD443A67CC" ma:contentTypeVersion="11" ma:contentTypeDescription="Create a new document." ma:contentTypeScope="" ma:versionID="a30b65eca35bc2875518b791539d3c86">
  <xsd:schema xmlns:xsd="http://www.w3.org/2001/XMLSchema" xmlns:xs="http://www.w3.org/2001/XMLSchema" xmlns:p="http://schemas.microsoft.com/office/2006/metadata/properties" xmlns:ns2="3b00a67f-9791-437e-b702-303a706ea042" targetNamespace="http://schemas.microsoft.com/office/2006/metadata/properties" ma:root="true" ma:fieldsID="3915ecab2cff59e5d3d4d0af5306f32f" ns2:_="">
    <xsd:import namespace="3b00a67f-9791-437e-b702-303a706ea0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D74796-4A9C-48E4-955D-00FFF413AB8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3b00a67f-9791-437e-b702-303a706ea042"/>
    <ds:schemaRef ds:uri="http://www.w3.org/XML/1998/namespace"/>
  </ds:schemaRefs>
</ds:datastoreItem>
</file>

<file path=customXml/itemProps2.xml><?xml version="1.0" encoding="utf-8"?>
<ds:datastoreItem xmlns:ds="http://schemas.openxmlformats.org/officeDocument/2006/customXml" ds:itemID="{CE5C713B-F336-48A0-AA27-DC74F6342896}">
  <ds:schemaRefs>
    <ds:schemaRef ds:uri="http://schemas.microsoft.com/sharepoint/v3/contenttype/forms"/>
  </ds:schemaRefs>
</ds:datastoreItem>
</file>

<file path=customXml/itemProps3.xml><?xml version="1.0" encoding="utf-8"?>
<ds:datastoreItem xmlns:ds="http://schemas.openxmlformats.org/officeDocument/2006/customXml" ds:itemID="{C2DBDC40-95D4-409E-A969-0944BC444A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nbk_pptmal_arial (2)</Template>
  <TotalTime>37331</TotalTime>
  <Words>1963</Words>
  <Application>Microsoft Office PowerPoint</Application>
  <PresentationFormat>Widescreen</PresentationFormat>
  <Paragraphs>183</Paragraphs>
  <Slides>18</Slides>
  <Notes>12</Notes>
  <HiddenSlides>0</HiddenSlides>
  <MMClips>0</MMClips>
  <ScaleCrop>false</ScaleCrop>
  <HeadingPairs>
    <vt:vector size="6" baseType="variant">
      <vt:variant>
        <vt:lpstr>Brukte skrifter</vt:lpstr>
      </vt:variant>
      <vt:variant>
        <vt:i4>3</vt:i4>
      </vt:variant>
      <vt:variant>
        <vt:lpstr>Tema</vt:lpstr>
      </vt:variant>
      <vt:variant>
        <vt:i4>2</vt:i4>
      </vt:variant>
      <vt:variant>
        <vt:lpstr>Lysbildetitler</vt:lpstr>
      </vt:variant>
      <vt:variant>
        <vt:i4>18</vt:i4>
      </vt:variant>
    </vt:vector>
  </HeadingPairs>
  <TitlesOfParts>
    <vt:vector size="23" baseType="lpstr">
      <vt:lpstr>Arial</vt:lpstr>
      <vt:lpstr>Calibri</vt:lpstr>
      <vt:lpstr>Ink Free</vt:lpstr>
      <vt:lpstr>Office-tema</vt:lpstr>
      <vt:lpstr>1_Office-tema</vt:lpstr>
      <vt:lpstr>What can we learn from Northern Norwegian food traditions that can contribute to increased preparedness in times of crisis?</vt:lpstr>
      <vt:lpstr>About Norwegian Rural Women's Association</vt:lpstr>
      <vt:lpstr>Norsktradisjonsmat.no   </vt:lpstr>
      <vt:lpstr>Kvæfjord Rural Women's Association</vt:lpstr>
      <vt:lpstr>What is special about Northern Norwegian food traditions?</vt:lpstr>
      <vt:lpstr>Fiskarbonden,- «the fish farmer»    </vt:lpstr>
      <vt:lpstr>Types of food</vt:lpstr>
      <vt:lpstr>Weekly menu from Lofoten  in the 1960s and 1970s   </vt:lpstr>
      <vt:lpstr>Northern Norway and climate zones</vt:lpstr>
      <vt:lpstr>Recommended diet from the Directorate of Health</vt:lpstr>
      <vt:lpstr>Vulnerabilities in communication between south and north   E6 is the main road between north and south,- few other roads (the railway only goes to Fauske and Bodø)  Two examples in recent times:  *a bridge in North Troms was destroyed by a flood in June 2021, and in June 2022, - detour via Finland  *a tunnel in Nordland was closed due to a bus fire in april 2026,- detour via Sweeden (takes 10 hours more)  In both cases, the E6 was closed for several days – and at big costs</vt:lpstr>
      <vt:lpstr>“Cannot get grain in a crisis”.    If Finnmark and Troms were to be isolated for a week,   the food preparedness would be at the extreme.    In Finnmark, no one would be able to deliver eggs,  vegetables or grain.  (The overview is calculated per week per person.   In addition, comes fish; wild fish and farmed fish))   In Finnmark, agriculture can contribute:   In Troms, agriculture can contribute:  * 225 grams of meat + 250 grams of reindeer meat  * 340 grams of meat + 10 grams of reindeer meat * 9 grams of potatoes     * 400 grams of potatoes * 5 liters of milk      * 3.62 liters of milk * 0 eggs      * 1 egg * 0.1 grams of vegetables    * 17 grams of vegetables, 17 grams of berries * 0 grams of grain     * 0 grams of grain  The County Governor of Troms and Finnmark: Matberedskapen i nord er sårbar ved krise | Statsforvalteren i Troms og Finnmark (16.09.2025)</vt:lpstr>
      <vt:lpstr>Differences between past food traditions and today's diet</vt:lpstr>
      <vt:lpstr>“Lefseskam”- lefse shame</vt:lpstr>
      <vt:lpstr>Preservation, and to cook without electricity</vt:lpstr>
      <vt:lpstr>What to do:</vt:lpstr>
      <vt:lpstr>PowerPoint-presentasjon</vt:lpstr>
      <vt:lpstr>Source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Helle Cecilie Berger</dc:creator>
  <cp:lastModifiedBy>Helle Cecilie Berger</cp:lastModifiedBy>
  <cp:revision>71</cp:revision>
  <cp:lastPrinted>2026-06-23T18:49:50Z</cp:lastPrinted>
  <dcterms:created xsi:type="dcterms:W3CDTF">2026-03-19T07:05:49Z</dcterms:created>
  <dcterms:modified xsi:type="dcterms:W3CDTF">2026-06-30T12:04:57Z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ies>
</file>