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906000" cy="6858000" type="A4"/>
  <p:notesSz cx="6888163" cy="100171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29424389-BB35-4F83-A47B-5E2E2422A877}">
          <p14:sldIdLst>
            <p14:sldId id="259"/>
            <p14:sldId id="260"/>
          </p14:sldIdLst>
        </p14:section>
        <p14:section name="Inndeling uten navn" id="{DB56A083-547B-44F5-A0A2-235E2B9253A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BE9"/>
    <a:srgbClr val="895A98"/>
    <a:srgbClr val="DFC3DF"/>
    <a:srgbClr val="009900"/>
    <a:srgbClr val="EBCA03"/>
    <a:srgbClr val="3B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75" autoAdjust="0"/>
  </p:normalViewPr>
  <p:slideViewPr>
    <p:cSldViewPr>
      <p:cViewPr varScale="1">
        <p:scale>
          <a:sx n="70" d="100"/>
          <a:sy n="70" d="100"/>
        </p:scale>
        <p:origin x="1308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6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856"/>
          </a:xfrm>
          <a:prstGeom prst="rect">
            <a:avLst/>
          </a:prstGeom>
        </p:spPr>
        <p:txBody>
          <a:bodyPr vert="horz" lIns="96596" tIns="48297" rIns="96596" bIns="48297" rtlCol="0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856"/>
          </a:xfrm>
          <a:prstGeom prst="rect">
            <a:avLst/>
          </a:prstGeom>
        </p:spPr>
        <p:txBody>
          <a:bodyPr vert="horz" lIns="96596" tIns="48297" rIns="96596" bIns="48297" rtlCol="0"/>
          <a:lstStyle>
            <a:lvl1pPr algn="r">
              <a:defRPr sz="1300"/>
            </a:lvl1pPr>
          </a:lstStyle>
          <a:p>
            <a:fld id="{27EF531C-8B91-4F33-9C11-C8101D15A5A0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514530"/>
            <a:ext cx="2984871" cy="500856"/>
          </a:xfrm>
          <a:prstGeom prst="rect">
            <a:avLst/>
          </a:prstGeom>
        </p:spPr>
        <p:txBody>
          <a:bodyPr vert="horz" lIns="96596" tIns="48297" rIns="96596" bIns="48297" rtlCol="0" anchor="b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01699" y="9514530"/>
            <a:ext cx="2984871" cy="500856"/>
          </a:xfrm>
          <a:prstGeom prst="rect">
            <a:avLst/>
          </a:prstGeom>
        </p:spPr>
        <p:txBody>
          <a:bodyPr vert="horz" lIns="96596" tIns="48297" rIns="96596" bIns="48297" rtlCol="0" anchor="b"/>
          <a:lstStyle>
            <a:lvl1pPr algn="r">
              <a:defRPr sz="1300"/>
            </a:lvl1pPr>
          </a:lstStyle>
          <a:p>
            <a:fld id="{CAA02619-DC0F-40D7-B382-7920D0C3CD4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2280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53" cy="500777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020" y="1"/>
            <a:ext cx="2984553" cy="500777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58BE9BC-F500-415A-B4FB-4D55790B6E80}" type="datetimeFigureOut">
              <a:rPr lang="nb-NO" smtClean="0"/>
              <a:t>14.05.2017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752475"/>
            <a:ext cx="5421313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500" y="4758174"/>
            <a:ext cx="5511166" cy="450699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4759"/>
            <a:ext cx="2984553" cy="50077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020" y="9514759"/>
            <a:ext cx="2984553" cy="50077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876A060-95E9-492B-93FC-CF02FC5F0D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88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A060-95E9-492B-93FC-CF02FC5F0DB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02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780337" y="274640"/>
            <a:ext cx="2414588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6576" y="274640"/>
            <a:ext cx="7078663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6576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48301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6EA7-A4B3-4FB0-942D-2BBFA6D89396}" type="datetimeFigureOut">
              <a:rPr lang="nb-NO" smtClean="0"/>
              <a:pPr/>
              <a:t>14.05.2017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ADC5B-15BE-4250-8A8A-81416005B40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image" Target="../media/image3.jpg"/><Relationship Id="rId15" Type="http://schemas.openxmlformats.org/officeDocument/2006/relationships/image" Target="../media/image12.jpeg"/><Relationship Id="rId10" Type="http://schemas.microsoft.com/office/2007/relationships/hdphoto" Target="../media/hdphoto1.wdp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hyperlink" Target="https://www.google.com/imgres?imgurl&amp;imgrefurl=http://nuttyscientists.com/welcome-bolivia/&amp;h=0&amp;w=0&amp;tbnid=5nJn0yM26J9LCM&amp;zoom=1&amp;tbnh=228&amp;tbnw=221&amp;docid=lgw2lp4-i7S0EM&amp;tbm=isch&amp;ei=ARlgU8XrAoi1yAO54oDwAw&amp;ved=0CAUQsCUo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g"/><Relationship Id="rId5" Type="http://schemas.openxmlformats.org/officeDocument/2006/relationships/image" Target="../media/image16.jpeg"/><Relationship Id="rId10" Type="http://schemas.openxmlformats.org/officeDocument/2006/relationships/image" Target="../media/image20.jpg"/><Relationship Id="rId4" Type="http://schemas.openxmlformats.org/officeDocument/2006/relationships/image" Target="../media/image15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3915" y="5301209"/>
            <a:ext cx="1241645" cy="1241645"/>
          </a:xfrm>
          <a:prstGeom prst="roundRect">
            <a:avLst/>
          </a:prstGeom>
          <a:ln>
            <a:solidFill>
              <a:srgbClr val="895A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6" name="Avrundet rektangel 25"/>
          <p:cNvSpPr/>
          <p:nvPr/>
        </p:nvSpPr>
        <p:spPr>
          <a:xfrm>
            <a:off x="3584848" y="188640"/>
            <a:ext cx="2880320" cy="6453336"/>
          </a:xfrm>
          <a:prstGeom prst="roundRect">
            <a:avLst>
              <a:gd name="adj" fmla="val 5423"/>
            </a:avLst>
          </a:prstGeom>
          <a:solidFill>
            <a:srgbClr val="E6DBE9"/>
          </a:solidFill>
          <a:ln w="19050">
            <a:solidFill>
              <a:srgbClr val="895A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endParaRPr lang="nn-NO" sz="1000" dirty="0"/>
          </a:p>
          <a:p>
            <a:endParaRPr lang="nn-NO" sz="1000" dirty="0" smtClean="0"/>
          </a:p>
          <a:p>
            <a:pPr algn="ctr"/>
            <a:r>
              <a:rPr lang="nn-NO" sz="1200" dirty="0" smtClean="0"/>
              <a:t>Norges bygdekvinnelags mål med </a:t>
            </a:r>
            <a:r>
              <a:rPr lang="nn-NO" sz="1200" dirty="0"/>
              <a:t>råvareaksjonen er at </a:t>
            </a:r>
            <a:r>
              <a:rPr lang="nb-NO" sz="1200" dirty="0" smtClean="0"/>
              <a:t>flere</a:t>
            </a:r>
            <a:r>
              <a:rPr lang="nn-NO" sz="1200" dirty="0" smtClean="0"/>
              <a:t> </a:t>
            </a:r>
            <a:r>
              <a:rPr lang="nn-NO" sz="1200" dirty="0"/>
              <a:t>skal </a:t>
            </a:r>
            <a:r>
              <a:rPr lang="nn-NO" sz="1200" dirty="0" smtClean="0"/>
              <a:t>bli  </a:t>
            </a:r>
            <a:r>
              <a:rPr lang="nn-NO" sz="1200" dirty="0"/>
              <a:t>kjent og ta i bruk det rike </a:t>
            </a:r>
            <a:r>
              <a:rPr lang="nn-NO" sz="1200" dirty="0" smtClean="0"/>
              <a:t>mangfoldet av </a:t>
            </a:r>
            <a:r>
              <a:rPr lang="nn-NO" sz="1200" dirty="0"/>
              <a:t>ville </a:t>
            </a:r>
            <a:r>
              <a:rPr lang="nn-NO" sz="1200" dirty="0" smtClean="0"/>
              <a:t>vekster </a:t>
            </a:r>
            <a:r>
              <a:rPr lang="nn-NO" sz="1200" dirty="0"/>
              <a:t>vi har i den norske naturen. </a:t>
            </a:r>
            <a:endParaRPr lang="nn-NO" sz="1200" dirty="0" smtClean="0"/>
          </a:p>
          <a:p>
            <a:pPr algn="ctr"/>
            <a:r>
              <a:rPr lang="nn-NO" sz="1200" dirty="0" smtClean="0"/>
              <a:t> Å høste </a:t>
            </a:r>
            <a:r>
              <a:rPr lang="nn-NO" sz="1200" dirty="0"/>
              <a:t>av </a:t>
            </a:r>
            <a:r>
              <a:rPr lang="nn-NO" sz="1200" dirty="0" smtClean="0"/>
              <a:t>de lokale </a:t>
            </a:r>
            <a:r>
              <a:rPr lang="nn-NO" sz="1200" dirty="0"/>
              <a:t>ressursane er positivt for miljøet </a:t>
            </a:r>
            <a:r>
              <a:rPr lang="nn-NO" sz="1200" dirty="0" smtClean="0"/>
              <a:t>og øker  nærheten og </a:t>
            </a:r>
            <a:r>
              <a:rPr lang="nn-NO" sz="1200" dirty="0"/>
              <a:t>kunnskap om naturen rundt oss.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3916" y="3974291"/>
            <a:ext cx="1241644" cy="1241644"/>
          </a:xfrm>
          <a:prstGeom prst="roundRect">
            <a:avLst/>
          </a:prstGeom>
          <a:ln>
            <a:solidFill>
              <a:srgbClr val="895A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7073" y="3933056"/>
            <a:ext cx="1268760" cy="1268760"/>
          </a:xfrm>
          <a:prstGeom prst="roundRect">
            <a:avLst/>
          </a:prstGeom>
          <a:ln>
            <a:solidFill>
              <a:srgbClr val="895A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9463" y="1556792"/>
            <a:ext cx="1506370" cy="129614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1376" y="1594200"/>
            <a:ext cx="972480" cy="1221328"/>
          </a:xfrm>
          <a:prstGeom prst="roundRect">
            <a:avLst/>
          </a:prstGeom>
          <a:ln>
            <a:solidFill>
              <a:srgbClr val="895A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2" name="Avrundet rektangel 11"/>
          <p:cNvSpPr/>
          <p:nvPr/>
        </p:nvSpPr>
        <p:spPr>
          <a:xfrm>
            <a:off x="6981376" y="2924944"/>
            <a:ext cx="2674457" cy="936104"/>
          </a:xfrm>
          <a:prstGeom prst="roundRect">
            <a:avLst/>
          </a:prstGeom>
          <a:solidFill>
            <a:srgbClr val="E6DBE9"/>
          </a:solidFill>
          <a:ln>
            <a:solidFill>
              <a:srgbClr val="895A9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Velkommen til </a:t>
            </a:r>
            <a:endParaRPr kumimoji="0" lang="nb-NO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Østre Udnes Bygdekvinnelag</a:t>
            </a:r>
            <a:r>
              <a:rPr lang="nb-NO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nb-N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3657" y="5299332"/>
            <a:ext cx="1292176" cy="1265895"/>
          </a:xfrm>
          <a:prstGeom prst="roundRect">
            <a:avLst/>
          </a:prstGeom>
          <a:ln>
            <a:solidFill>
              <a:srgbClr val="895A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7" name="Avrundet rektangel 16"/>
          <p:cNvSpPr/>
          <p:nvPr/>
        </p:nvSpPr>
        <p:spPr>
          <a:xfrm>
            <a:off x="6981375" y="188640"/>
            <a:ext cx="2674457" cy="1296144"/>
          </a:xfrm>
          <a:prstGeom prst="roundRect">
            <a:avLst>
              <a:gd name="adj" fmla="val 13727"/>
            </a:avLst>
          </a:prstGeom>
          <a:ln>
            <a:solidFill>
              <a:srgbClr val="895A9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>
              <a:ln>
                <a:solidFill>
                  <a:srgbClr val="895A98"/>
                </a:solidFill>
              </a:ln>
            </a:endParaRPr>
          </a:p>
        </p:txBody>
      </p:sp>
      <p:sp>
        <p:nvSpPr>
          <p:cNvPr id="22" name="Avrundet rektangel 21"/>
          <p:cNvSpPr/>
          <p:nvPr/>
        </p:nvSpPr>
        <p:spPr>
          <a:xfrm>
            <a:off x="128463" y="188640"/>
            <a:ext cx="2880320" cy="4536504"/>
          </a:xfrm>
          <a:prstGeom prst="roundRect">
            <a:avLst>
              <a:gd name="adj" fmla="val 5423"/>
            </a:avLst>
          </a:prstGeom>
          <a:solidFill>
            <a:srgbClr val="E6DBE9"/>
          </a:solidFill>
          <a:ln w="19050">
            <a:solidFill>
              <a:srgbClr val="895A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t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nb-NO" sz="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3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Styret i Østre Udnes Bygdekvinnelag</a:t>
            </a:r>
            <a:r>
              <a:rPr kumimoji="0" lang="nb-NO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nb-NO" sz="105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Leder:</a:t>
            </a:r>
            <a:r>
              <a:rPr kumimoji="0" lang="nb-NO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Eva Øvren </a:t>
            </a: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evaovren@online.no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Tlf: 959 16 139</a:t>
            </a: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Nestleder: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b-NO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Ann Kristin Huser</a:t>
            </a:r>
            <a:endParaRPr lang="nb-NO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ann_kristin_husera@hotmail.com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Tlf: 928 61 344 </a:t>
            </a:r>
            <a:endParaRPr lang="en-US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Kasserer:</a:t>
            </a:r>
            <a:r>
              <a:rPr kumimoji="0" lang="nb-NO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Ane Aanerud Grøndahl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ane-2@online.no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Tlf: 90085893</a:t>
            </a:r>
            <a:endParaRPr lang="nb-NO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Sekretær: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Marit Ringereide</a:t>
            </a: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mringer@online.no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Tlf: 936 68 423</a:t>
            </a: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Studieleder: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Elin Jødahl Skovseth</a:t>
            </a: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elin.jodahl@yahoo.no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Tlf: 959 36 644        	</a:t>
            </a:r>
            <a:b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nb-NO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Styremedlem: </a:t>
            </a:r>
            <a:r>
              <a:rPr kumimoji="0" lang="nb-NO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Anny</a:t>
            </a:r>
            <a:r>
              <a:rPr kumimoji="0" lang="nb-NO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Sagen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anny-sag@online.no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Tlf: 416 62 423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1.Vara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Torill Nevland Fallet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tnevland@hotmail.com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Tlf: 936 38 054</a:t>
            </a:r>
            <a:endParaRPr kumimoji="0" lang="nb-NO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34" r="734" b="-2968"/>
          <a:stretch/>
        </p:blipFill>
        <p:spPr bwMode="auto">
          <a:xfrm>
            <a:off x="3961240" y="531277"/>
            <a:ext cx="2127537" cy="1668669"/>
          </a:xfrm>
          <a:prstGeom prst="rect">
            <a:avLst/>
          </a:prstGeom>
          <a:solidFill>
            <a:srgbClr val="E6DBE9"/>
          </a:solidFill>
          <a:ln>
            <a:noFill/>
          </a:ln>
          <a:extLst/>
        </p:spPr>
      </p:pic>
      <p:sp>
        <p:nvSpPr>
          <p:cNvPr id="21" name="TekstSylinder 20"/>
          <p:cNvSpPr txBox="1"/>
          <p:nvPr/>
        </p:nvSpPr>
        <p:spPr>
          <a:xfrm>
            <a:off x="3832316" y="227668"/>
            <a:ext cx="218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NBKs råvareaksjon for 2017</a:t>
            </a:r>
            <a:endParaRPr lang="nb-NO" sz="1400" dirty="0"/>
          </a:p>
        </p:txBody>
      </p:sp>
      <p:sp>
        <p:nvSpPr>
          <p:cNvPr id="23" name="Avrundet rektangel 22"/>
          <p:cNvSpPr/>
          <p:nvPr/>
        </p:nvSpPr>
        <p:spPr>
          <a:xfrm>
            <a:off x="128463" y="4804223"/>
            <a:ext cx="2880320" cy="1800201"/>
          </a:xfrm>
          <a:prstGeom prst="roundRect">
            <a:avLst>
              <a:gd name="adj" fmla="val 7219"/>
            </a:avLst>
          </a:prstGeom>
          <a:solidFill>
            <a:srgbClr val="E6DBE9"/>
          </a:solidFill>
          <a:ln>
            <a:solidFill>
              <a:srgbClr val="895A9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443" r="5890" b="2679"/>
          <a:stretch/>
        </p:blipFill>
        <p:spPr bwMode="auto">
          <a:xfrm>
            <a:off x="5025008" y="2331026"/>
            <a:ext cx="1224136" cy="12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9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4555" r="3622"/>
          <a:stretch/>
        </p:blipFill>
        <p:spPr bwMode="auto">
          <a:xfrm>
            <a:off x="3715332" y="3756695"/>
            <a:ext cx="1259477" cy="130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1" name="Picture 1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"/>
          <a:stretch/>
        </p:blipFill>
        <p:spPr bwMode="auto">
          <a:xfrm>
            <a:off x="5025009" y="3756695"/>
            <a:ext cx="1237652" cy="128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2" name="Picture 1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4029" r="3795"/>
          <a:stretch/>
        </p:blipFill>
        <p:spPr bwMode="auto">
          <a:xfrm>
            <a:off x="3730366" y="2331026"/>
            <a:ext cx="1246353" cy="12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7451" name="Picture 43" descr="C:\Users\Marit\Marit Helen Foss\Marit\Bygdekvinnelaget\Bilder\2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4953604"/>
            <a:ext cx="874889" cy="155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44331" y="4804223"/>
            <a:ext cx="185820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500" b="1" dirty="0" smtClean="0"/>
          </a:p>
          <a:p>
            <a:r>
              <a:rPr lang="nb-NO" sz="1050" b="1" dirty="0" smtClean="0"/>
              <a:t>Enkel og god dessert på bålet</a:t>
            </a:r>
          </a:p>
          <a:p>
            <a:endParaRPr lang="nb-NO" sz="700" dirty="0" smtClean="0"/>
          </a:p>
          <a:p>
            <a:r>
              <a:rPr lang="nb-NO" sz="1050" dirty="0" smtClean="0"/>
              <a:t>Ta en </a:t>
            </a:r>
            <a:r>
              <a:rPr lang="nb-NO" sz="1050" dirty="0" err="1" smtClean="0"/>
              <a:t>ss</a:t>
            </a:r>
            <a:r>
              <a:rPr lang="nb-NO" sz="1050" dirty="0" smtClean="0"/>
              <a:t> smør i gryta og la </a:t>
            </a:r>
          </a:p>
          <a:p>
            <a:r>
              <a:rPr lang="nb-NO" sz="1050" dirty="0" smtClean="0"/>
              <a:t>det smelte. Tilsett eplebåter. </a:t>
            </a:r>
          </a:p>
          <a:p>
            <a:r>
              <a:rPr lang="nb-NO" sz="1050" dirty="0" smtClean="0"/>
              <a:t>La det surre i et par minutter.</a:t>
            </a:r>
          </a:p>
          <a:p>
            <a:r>
              <a:rPr lang="nb-NO" sz="1050" dirty="0" smtClean="0"/>
              <a:t>Dryss over sukker og kanel.</a:t>
            </a:r>
          </a:p>
          <a:p>
            <a:r>
              <a:rPr lang="nb-NO" sz="1050" dirty="0" smtClean="0"/>
              <a:t>Bland godt. Smaker godt alene</a:t>
            </a:r>
          </a:p>
          <a:p>
            <a:r>
              <a:rPr lang="nb-NO" sz="1050" dirty="0" smtClean="0"/>
              <a:t>eller sammen med kesam, is</a:t>
            </a:r>
          </a:p>
          <a:p>
            <a:r>
              <a:rPr lang="nb-NO" sz="1050" dirty="0" smtClean="0"/>
              <a:t>el. krem.</a:t>
            </a:r>
          </a:p>
          <a:p>
            <a:pPr algn="ctr"/>
            <a:r>
              <a:rPr lang="nb-NO" sz="1050" dirty="0" smtClean="0"/>
              <a:t>Velbekomme </a:t>
            </a:r>
            <a:r>
              <a:rPr lang="nb-NO" sz="1050" dirty="0" smtClean="0">
                <a:sym typeface="Wingdings" pitchFamily="2" charset="2"/>
              </a:rPr>
              <a:t></a:t>
            </a:r>
            <a:endParaRPr lang="nb-NO" sz="1050" dirty="0" smtClean="0"/>
          </a:p>
          <a:p>
            <a:endParaRPr lang="nb-NO" sz="1000" dirty="0" smtClean="0"/>
          </a:p>
          <a:p>
            <a:endParaRPr lang="nb-NO" sz="1000" dirty="0"/>
          </a:p>
          <a:p>
            <a:endParaRPr lang="nb-NO" dirty="0" smtClean="0"/>
          </a:p>
        </p:txBody>
      </p:sp>
      <p:pic>
        <p:nvPicPr>
          <p:cNvPr id="17458" name="Picture 50" descr="C:\Users\Marit\Marit Helen Foss\Marit\Bygdekvinnelaget\logo Østre Udnes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5569" r="16639" b="27394"/>
          <a:stretch/>
        </p:blipFill>
        <p:spPr bwMode="auto">
          <a:xfrm>
            <a:off x="7315648" y="209428"/>
            <a:ext cx="2173856" cy="11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 rot="19492032">
            <a:off x="6925807" y="244971"/>
            <a:ext cx="679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n/>
                <a:solidFill>
                  <a:srgbClr val="895A98"/>
                </a:solidFill>
              </a:rPr>
              <a:t>2017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92180" y="1761283"/>
            <a:ext cx="2880320" cy="4896544"/>
          </a:xfrm>
          <a:prstGeom prst="roundRect">
            <a:avLst>
              <a:gd name="adj" fmla="val 6085"/>
            </a:avLst>
          </a:prstGeom>
          <a:solidFill>
            <a:srgbClr val="E6DBE9"/>
          </a:solidFill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Østre </a:t>
            </a:r>
            <a:r>
              <a:rPr lang="nb-NO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Udnes Bygdekvinnelag består av </a:t>
            </a: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ca. 40 </a:t>
            </a:r>
            <a:r>
              <a:rPr lang="nb-NO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entusiastiske damer fra 30 til </a:t>
            </a: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90 </a:t>
            </a:r>
            <a:r>
              <a:rPr lang="nb-NO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år. </a:t>
            </a: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Vi </a:t>
            </a:r>
            <a:r>
              <a:rPr lang="nb-NO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ønsker oss flere medlemmer, har du lyst til å være med? </a:t>
            </a: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Meld </a:t>
            </a:r>
            <a:r>
              <a:rPr lang="nb-NO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deg inn via en av våre </a:t>
            </a: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styremedlemmer eller </a:t>
            </a:r>
            <a:r>
              <a:rPr lang="nb-NO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nettsiden vår</a:t>
            </a: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b-NO" sz="1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www.bygdekvinnelaget.no</a:t>
            </a:r>
            <a:endParaRPr lang="nb-NO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Fylkeslag: Akershus</a:t>
            </a:r>
            <a:endParaRPr lang="nb-NO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Lokallag: Østre Udnes</a:t>
            </a:r>
            <a:r>
              <a:rPr lang="nb-NO" sz="105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nb-NO" sz="105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vrundet rektangel 4"/>
          <p:cNvSpPr/>
          <p:nvPr/>
        </p:nvSpPr>
        <p:spPr>
          <a:xfrm>
            <a:off x="3512840" y="188640"/>
            <a:ext cx="2880320" cy="5112568"/>
          </a:xfrm>
          <a:prstGeom prst="roundRect">
            <a:avLst>
              <a:gd name="adj" fmla="val 6416"/>
            </a:avLst>
          </a:prstGeom>
          <a:solidFill>
            <a:srgbClr val="E6DBE9"/>
          </a:solidFill>
          <a:ln w="19050">
            <a:solidFill>
              <a:srgbClr val="895A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Studiering</a:t>
            </a:r>
            <a:r>
              <a:rPr lang="nb-NO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er</a:t>
            </a:r>
            <a:endParaRPr lang="nb-NO" sz="1600" b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Østre Udnes Bygdekvinnelag arrangerer studieringer</a:t>
            </a:r>
            <a:r>
              <a:rPr kumimoji="0" lang="nb-NO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som er åpent for alle.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 velger et aktuelt og interessant tema og møtes hjemme hos hverandre, fordyper oss og diskuterer.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2017 </a:t>
            </a: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starter med studieringen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nb-NO" sz="1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Lær å lage såpe</a:t>
            </a: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». Videre planlegger vi bl.a. «</a:t>
            </a:r>
            <a:r>
              <a:rPr lang="nb-NO" sz="1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internasjonal mat</a:t>
            </a: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» og </a:t>
            </a:r>
            <a:r>
              <a:rPr lang="nb-NO" sz="1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lesesirkel</a:t>
            </a: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i løpet av året. </a:t>
            </a: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Er du interessert i å delta,</a:t>
            </a:r>
            <a:r>
              <a:rPr kumimoji="0" lang="nb-NO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følg med </a:t>
            </a:r>
            <a:r>
              <a:rPr lang="nb-NO" sz="12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på vår Facebook-side eller </a:t>
            </a:r>
            <a:r>
              <a:rPr kumimoji="0" lang="nb-NO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 kontakt med vår studieleder</a:t>
            </a:r>
            <a:r>
              <a:rPr kumimoji="0" lang="nb-NO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6947064" y="188640"/>
            <a:ext cx="2880320" cy="6480720"/>
          </a:xfrm>
          <a:prstGeom prst="roundRect">
            <a:avLst>
              <a:gd name="adj" fmla="val 6085"/>
            </a:avLst>
          </a:prstGeom>
          <a:solidFill>
            <a:srgbClr val="E6DBE9"/>
          </a:solidFill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None/>
            </a:pPr>
            <a:endParaRPr lang="nn-NO" sz="1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nn-NO" sz="2000" b="1" dirty="0" smtClean="0">
                <a:solidFill>
                  <a:schemeClr val="tx1"/>
                </a:solidFill>
              </a:rPr>
              <a:t>Aktivitetsplan 2017:</a:t>
            </a:r>
          </a:p>
          <a:p>
            <a:pPr>
              <a:buNone/>
            </a:pPr>
            <a:endParaRPr lang="nn-NO" sz="600" b="1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nn-NO" sz="1100" b="1" dirty="0" smtClean="0">
                <a:solidFill>
                  <a:schemeClr val="tx1"/>
                </a:solidFill>
              </a:rPr>
              <a:t>25. Januar: Årets bøker</a:t>
            </a:r>
          </a:p>
          <a:p>
            <a:r>
              <a:rPr lang="nn-NO" sz="1100" dirty="0" smtClean="0">
                <a:solidFill>
                  <a:schemeClr val="tx1"/>
                </a:solidFill>
              </a:rPr>
              <a:t>     Nes bibliotek kl. 19:00. Går til El Nero</a:t>
            </a:r>
          </a:p>
          <a:p>
            <a:r>
              <a:rPr lang="nn-NO" sz="1100" dirty="0" smtClean="0">
                <a:solidFill>
                  <a:schemeClr val="tx1"/>
                </a:solidFill>
              </a:rPr>
              <a:t>     etter biblioteket.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>
                <a:solidFill>
                  <a:schemeClr val="tx1"/>
                </a:solidFill>
              </a:rPr>
              <a:t>8</a:t>
            </a:r>
            <a:r>
              <a:rPr lang="nb-NO" sz="1100" b="1" dirty="0" smtClean="0">
                <a:solidFill>
                  <a:schemeClr val="tx1"/>
                </a:solidFill>
              </a:rPr>
              <a:t>. Februar: Flyktninger i Nes kommune</a:t>
            </a:r>
            <a:r>
              <a:rPr lang="nb-NO" sz="1100" dirty="0" smtClean="0">
                <a:solidFill>
                  <a:schemeClr val="tx1"/>
                </a:solidFill>
              </a:rPr>
              <a:t>   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11.-12. Mars: ABKs årsmøte &amp; lagssamling: </a:t>
            </a:r>
            <a:r>
              <a:rPr lang="nb-NO" sz="1100" dirty="0" smtClean="0">
                <a:solidFill>
                  <a:schemeClr val="tx1"/>
                </a:solidFill>
              </a:rPr>
              <a:t>Aaraas gård, Nittedal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23. Mars: Besøke </a:t>
            </a:r>
            <a:r>
              <a:rPr lang="nb-NO" sz="1100" b="1" dirty="0">
                <a:solidFill>
                  <a:schemeClr val="tx1"/>
                </a:solidFill>
              </a:rPr>
              <a:t>B</a:t>
            </a:r>
            <a:r>
              <a:rPr lang="nb-NO" sz="1100" b="1" dirty="0" smtClean="0">
                <a:solidFill>
                  <a:schemeClr val="tx1"/>
                </a:solidFill>
              </a:rPr>
              <a:t>oddingfjell gård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22. April: </a:t>
            </a:r>
            <a:r>
              <a:rPr lang="nb-NO" sz="1100" dirty="0" smtClean="0">
                <a:solidFill>
                  <a:schemeClr val="tx1"/>
                </a:solidFill>
              </a:rPr>
              <a:t>Tur til Oslo med guide &amp; tog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15. Mai: Planteauksjon </a:t>
            </a:r>
          </a:p>
          <a:p>
            <a:r>
              <a:rPr lang="nb-NO" sz="1100" dirty="0" smtClean="0">
                <a:solidFill>
                  <a:schemeClr val="tx1"/>
                </a:solidFill>
              </a:rPr>
              <a:t>     Hos Ingvild, Rustadvegen 147, Auli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25.-27. Mai: Årnesdager</a:t>
            </a:r>
          </a:p>
          <a:p>
            <a:r>
              <a:rPr lang="nb-NO" sz="1100" dirty="0" smtClean="0">
                <a:solidFill>
                  <a:schemeClr val="tx1"/>
                </a:solidFill>
              </a:rPr>
              <a:t>     Tradisjonen tro selger vi rømmegrøt.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30. mai: </a:t>
            </a:r>
            <a:r>
              <a:rPr lang="nb-NO" sz="1100" b="1" dirty="0" smtClean="0">
                <a:solidFill>
                  <a:schemeClr val="tx1"/>
                </a:solidFill>
              </a:rPr>
              <a:t>«Ville vekster» </a:t>
            </a:r>
            <a:r>
              <a:rPr lang="nb-NO" sz="1100" dirty="0" smtClean="0">
                <a:solidFill>
                  <a:schemeClr val="tx1"/>
                </a:solidFill>
              </a:rPr>
              <a:t>, vi sanker og lager mat. Sted Østre Auli</a:t>
            </a:r>
            <a:endParaRPr lang="nb-NO" sz="1100" b="1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14. Juni: Sommertur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19. August: Tur til Søndre Høland bygdetun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9. September: Sopptur</a:t>
            </a:r>
            <a:endParaRPr lang="nb-NO" sz="1100" b="1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21-23. September: Brød &amp; Cirkus 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10. Oktober: Årsmøte </a:t>
            </a:r>
          </a:p>
          <a:p>
            <a:r>
              <a:rPr lang="nb-NO" sz="1100" dirty="0" smtClean="0">
                <a:solidFill>
                  <a:schemeClr val="tx1"/>
                </a:solidFill>
              </a:rPr>
              <a:t>     Folvell gård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Oktober Høsttakkefest</a:t>
            </a:r>
          </a:p>
          <a:p>
            <a:r>
              <a:rPr lang="nb-NO" sz="1100" dirty="0" smtClean="0">
                <a:solidFill>
                  <a:schemeClr val="tx1"/>
                </a:solidFill>
              </a:rPr>
              <a:t>     Auli &amp; Årnes kirker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>
                <a:solidFill>
                  <a:schemeClr val="tx1"/>
                </a:solidFill>
              </a:rPr>
              <a:t>9</a:t>
            </a:r>
            <a:r>
              <a:rPr lang="nb-NO" sz="1100" b="1" dirty="0" smtClean="0">
                <a:solidFill>
                  <a:schemeClr val="tx1"/>
                </a:solidFill>
              </a:rPr>
              <a:t>. November:  Besøke Nes svømmehall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nb-NO" sz="1100" b="1" dirty="0" smtClean="0">
                <a:solidFill>
                  <a:schemeClr val="tx1"/>
                </a:solidFill>
              </a:rPr>
              <a:t>13. Desember: Julemøte</a:t>
            </a:r>
          </a:p>
          <a:p>
            <a:pPr>
              <a:buNone/>
            </a:pPr>
            <a:endParaRPr lang="nb-NO" sz="600" dirty="0">
              <a:solidFill>
                <a:schemeClr val="tx1"/>
              </a:solidFill>
            </a:endParaRPr>
          </a:p>
          <a:p>
            <a:pPr>
              <a:buNone/>
            </a:pPr>
            <a:endParaRPr lang="nb-NO" sz="800" dirty="0" smtClean="0">
              <a:solidFill>
                <a:schemeClr val="tx1"/>
              </a:solidFill>
            </a:endParaRP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Håper du har lyst til å være med på en eller flere av aktivitetene våre! </a:t>
            </a:r>
          </a:p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Det er åpent for alle</a:t>
            </a:r>
            <a:r>
              <a:rPr lang="nb-NO" sz="12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nb-NO" sz="1200" dirty="0" smtClean="0">
              <a:solidFill>
                <a:schemeClr val="tx1"/>
              </a:solidFill>
            </a:endParaRPr>
          </a:p>
          <a:p>
            <a:pPr algn="ctr"/>
            <a:endParaRPr lang="nb-NO" sz="1200" dirty="0" smtClean="0">
              <a:solidFill>
                <a:schemeClr val="tx1"/>
              </a:solidFill>
            </a:endParaRPr>
          </a:p>
          <a:p>
            <a:pPr algn="ctr"/>
            <a:r>
              <a:rPr lang="nb-NO" sz="1600" b="1" dirty="0" smtClean="0">
                <a:solidFill>
                  <a:schemeClr val="tx1"/>
                </a:solidFill>
              </a:rPr>
              <a:t>Østre Udnes Bygdekvinnelag</a:t>
            </a:r>
          </a:p>
          <a:p>
            <a:pPr algn="ctr"/>
            <a:r>
              <a:rPr lang="nb-NO" sz="1600" b="1" dirty="0" smtClean="0">
                <a:solidFill>
                  <a:schemeClr val="tx1"/>
                </a:solidFill>
              </a:rPr>
              <a:t>fylte 90 år i 2015!</a:t>
            </a:r>
          </a:p>
          <a:p>
            <a:pPr algn="ctr">
              <a:buNone/>
            </a:pP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5" name="Avrundet rektangel 14"/>
          <p:cNvSpPr/>
          <p:nvPr/>
        </p:nvSpPr>
        <p:spPr>
          <a:xfrm>
            <a:off x="3512840" y="5373216"/>
            <a:ext cx="2880320" cy="648072"/>
          </a:xfrm>
          <a:prstGeom prst="roundRect">
            <a:avLst>
              <a:gd name="adj" fmla="val 23486"/>
            </a:avLst>
          </a:prstGeom>
          <a:solidFill>
            <a:schemeClr val="bg1"/>
          </a:solidFill>
          <a:ln>
            <a:solidFill>
              <a:srgbClr val="895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b-NO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nb-N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Følg oss på </a:t>
            </a:r>
            <a:r>
              <a:rPr lang="nb-NO" sz="1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nb-N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acebook: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nb-N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Østre Udnes Bygdekvinnelag</a:t>
            </a:r>
            <a:endParaRPr kumimoji="0" 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Bilde 1" descr="https://encrypted-tbn2.gstatic.com/images?q=tbn:ANd9GcRoqbG83GYeJSyVx8SFKPZbjFFyiMyBi5inuuQNI1DCEiUchbYa5_xieLY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980" y="5445225"/>
            <a:ext cx="487977" cy="510158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543" y="1594884"/>
            <a:ext cx="1133636" cy="1133636"/>
          </a:xfrm>
          <a:prstGeom prst="roundRect">
            <a:avLst>
              <a:gd name="adj" fmla="val 616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8" name="Avrundet rektangel 17"/>
          <p:cNvSpPr/>
          <p:nvPr/>
        </p:nvSpPr>
        <p:spPr>
          <a:xfrm>
            <a:off x="92180" y="188640"/>
            <a:ext cx="2880320" cy="1512168"/>
          </a:xfrm>
          <a:prstGeom prst="roundRect">
            <a:avLst>
              <a:gd name="adj" fmla="val 10368"/>
            </a:avLst>
          </a:prstGeom>
          <a:solidFill>
            <a:srgbClr val="E6DBE9"/>
          </a:solidFill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Avrundet rektangel 19"/>
          <p:cNvSpPr/>
          <p:nvPr/>
        </p:nvSpPr>
        <p:spPr>
          <a:xfrm>
            <a:off x="3512840" y="6093296"/>
            <a:ext cx="2880320" cy="576064"/>
          </a:xfrm>
          <a:prstGeom prst="roundRect">
            <a:avLst>
              <a:gd name="adj" fmla="val 24740"/>
            </a:avLst>
          </a:prstGeom>
          <a:noFill/>
          <a:ln>
            <a:solidFill>
              <a:srgbClr val="895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 smtClean="0"/>
          </a:p>
          <a:p>
            <a:pPr algn="ctr"/>
            <a:r>
              <a:rPr lang="nb-NO" sz="1400" b="1" dirty="0" smtClean="0">
                <a:solidFill>
                  <a:schemeClr val="tx1"/>
                </a:solidFill>
              </a:rPr>
              <a:t>Følg oss på Instagram: </a:t>
            </a:r>
          </a:p>
          <a:p>
            <a:pPr algn="ctr"/>
            <a:r>
              <a:rPr lang="nb-NO" sz="1400" b="1" dirty="0" smtClean="0">
                <a:solidFill>
                  <a:schemeClr val="tx1"/>
                </a:solidFill>
              </a:rPr>
              <a:t>          ostreudnesbygdekvinnelag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22" name="Avrundet rektangel 21"/>
          <p:cNvSpPr/>
          <p:nvPr/>
        </p:nvSpPr>
        <p:spPr>
          <a:xfrm>
            <a:off x="1352601" y="260648"/>
            <a:ext cx="1584176" cy="1368152"/>
          </a:xfrm>
          <a:prstGeom prst="roundRect">
            <a:avLst/>
          </a:prstGeom>
          <a:solidFill>
            <a:srgbClr val="E6D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 dirty="0" smtClean="0">
                <a:solidFill>
                  <a:schemeClr val="tx1"/>
                </a:solidFill>
              </a:rPr>
              <a:t>Vi er opptatt av å ta vare på resursene og kutte matsvinn.  Et tiltak er innkjøp av eplepresse som fritt kan lånes av våre medlemmer.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21" name="Picture 16" descr="Fruktpresse 12l"/>
          <p:cNvPicPr>
            <a:picLocks noChangeAspect="1" noChangeArrowheads="1"/>
          </p:cNvPicPr>
          <p:nvPr/>
        </p:nvPicPr>
        <p:blipFill>
          <a:blip r:embed="rId5" cstate="print"/>
          <a:srcRect l="-1113" r="226"/>
          <a:stretch>
            <a:fillRect/>
          </a:stretch>
        </p:blipFill>
        <p:spPr bwMode="auto">
          <a:xfrm>
            <a:off x="344488" y="260649"/>
            <a:ext cx="936104" cy="1375364"/>
          </a:xfrm>
          <a:prstGeom prst="roundRect">
            <a:avLst/>
          </a:prstGeom>
          <a:noFill/>
          <a:ln>
            <a:solidFill>
              <a:srgbClr val="3BAB40"/>
            </a:solidFill>
          </a:ln>
        </p:spPr>
      </p:pic>
      <p:pic>
        <p:nvPicPr>
          <p:cNvPr id="31746" name="Picture 2" descr="Instagram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6855" y="6165304"/>
            <a:ext cx="435988" cy="448250"/>
          </a:xfrm>
          <a:prstGeom prst="rect">
            <a:avLst/>
          </a:prstGeom>
          <a:noFill/>
        </p:spPr>
      </p:pic>
      <p:sp>
        <p:nvSpPr>
          <p:cNvPr id="14" name="Rektangel 13"/>
          <p:cNvSpPr/>
          <p:nvPr/>
        </p:nvSpPr>
        <p:spPr>
          <a:xfrm>
            <a:off x="9600693" y="332655"/>
            <a:ext cx="231576" cy="6056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000" dirty="0" smtClean="0">
                <a:solidFill>
                  <a:schemeClr val="tx1"/>
                </a:solidFill>
              </a:rPr>
              <a:t>Lista er ikke fullstendig. Følg med på annonsering i Raumnes, på vår hjemmeside og på Facebook for nærmere info.</a:t>
            </a: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29025" y="1899119"/>
            <a:ext cx="2807752" cy="2246769"/>
          </a:xfrm>
          <a:prstGeom prst="rect">
            <a:avLst/>
          </a:prstGeom>
          <a:solidFill>
            <a:srgbClr val="E6DBE9"/>
          </a:solidFill>
        </p:spPr>
        <p:txBody>
          <a:bodyPr wrap="square" rtlCol="0">
            <a:spAutoFit/>
          </a:bodyPr>
          <a:lstStyle/>
          <a:p>
            <a:r>
              <a:rPr lang="nb-NO" sz="1600" b="1" dirty="0" smtClean="0"/>
              <a:t>Hva gjør vi i bygdekvinnelaget?</a:t>
            </a:r>
          </a:p>
          <a:p>
            <a:endParaRPr lang="nb-NO" sz="800" b="1" dirty="0" smtClean="0"/>
          </a:p>
          <a:p>
            <a:endParaRPr lang="nb-NO" sz="800" b="1" dirty="0" smtClean="0"/>
          </a:p>
          <a:p>
            <a:pPr marL="171450" indent="-171450">
              <a:buFont typeface="Courier New" pitchFamily="49" charset="0"/>
              <a:buChar char="o"/>
            </a:pPr>
            <a:r>
              <a:rPr lang="nb-NO" sz="1200" dirty="0" smtClean="0"/>
              <a:t>Vi </a:t>
            </a:r>
            <a:r>
              <a:rPr lang="nb-NO" sz="1200" dirty="0"/>
              <a:t>er inspirator og pådriver for gode kvinneliv og aktive </a:t>
            </a:r>
            <a:r>
              <a:rPr lang="nb-NO" sz="1200" dirty="0" smtClean="0"/>
              <a:t>lokalmiljø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nb-NO" sz="1200" dirty="0" smtClean="0"/>
              <a:t>Vi </a:t>
            </a:r>
            <a:r>
              <a:rPr lang="nb-NO" sz="1200" dirty="0"/>
              <a:t>er eksperter på matkultur, tar vare på tradisjoner og skaper nye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nb-NO" sz="1200" dirty="0" smtClean="0"/>
              <a:t>Vi er et samlingspunkt og står for et åpent og inkluderende fellesskap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nb-NO" sz="1200" dirty="0" smtClean="0"/>
              <a:t>Vi </a:t>
            </a:r>
            <a:r>
              <a:rPr lang="nb-NO" sz="1200" dirty="0"/>
              <a:t>formidler viktigheten av norsk matproduksjon for matsikkerhet, levende bygder og kulturlandskap 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810" b="57143" l="50655" r="73631">
                        <a14:backgroundMark x1="71964" y1="18095" x2="71964" y2="18095"/>
                        <a14:backgroundMark x1="71667" y1="17238" x2="71667" y2="17238"/>
                        <a14:backgroundMark x1="70179" y1="18857" x2="70179" y2="18857"/>
                        <a14:backgroundMark x1="72262" y1="19048" x2="72262" y2="19048"/>
                        <a14:backgroundMark x1="72202" y1="17810" x2="72202" y2="17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12" t="14026" r="27050" b="41996"/>
          <a:stretch/>
        </p:blipFill>
        <p:spPr bwMode="auto">
          <a:xfrm rot="20582767">
            <a:off x="231455" y="5932034"/>
            <a:ext cx="542117" cy="66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788" y="1594884"/>
            <a:ext cx="1133636" cy="1133636"/>
          </a:xfrm>
          <a:prstGeom prst="roundRect">
            <a:avLst>
              <a:gd name="adj" fmla="val 616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543" y="2829034"/>
            <a:ext cx="1133636" cy="1133636"/>
          </a:xfrm>
          <a:prstGeom prst="roundRect">
            <a:avLst>
              <a:gd name="adj" fmla="val 616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1706" y="2829034"/>
            <a:ext cx="1133636" cy="1133636"/>
          </a:xfrm>
          <a:prstGeom prst="roundRect">
            <a:avLst>
              <a:gd name="adj" fmla="val 616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611</Words>
  <Application>Microsoft Office PowerPoint</Application>
  <PresentationFormat>A4 (210 x 297 mm)</PresentationFormat>
  <Paragraphs>151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Calibri</vt:lpstr>
      <vt:lpstr>Courier New</vt:lpstr>
      <vt:lpstr>Times New Roman</vt:lpstr>
      <vt:lpstr>Wingdings</vt:lpstr>
      <vt:lpstr>Office-tema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Ingvild</dc:creator>
  <cp:lastModifiedBy>Eva Øvren</cp:lastModifiedBy>
  <cp:revision>72</cp:revision>
  <cp:lastPrinted>2017-01-10T16:47:57Z</cp:lastPrinted>
  <dcterms:created xsi:type="dcterms:W3CDTF">2015-02-22T17:19:07Z</dcterms:created>
  <dcterms:modified xsi:type="dcterms:W3CDTF">2017-05-14T14:56:57Z</dcterms:modified>
</cp:coreProperties>
</file>