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5" r:id="rId2"/>
    <p:sldId id="284" r:id="rId3"/>
    <p:sldId id="278" r:id="rId4"/>
    <p:sldId id="280" r:id="rId5"/>
    <p:sldId id="270" r:id="rId6"/>
    <p:sldId id="266" r:id="rId7"/>
    <p:sldId id="275" r:id="rId8"/>
    <p:sldId id="274" r:id="rId9"/>
    <p:sldId id="282" r:id="rId10"/>
    <p:sldId id="276" r:id="rId11"/>
    <p:sldId id="285" r:id="rId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2A421A"/>
    <a:srgbClr val="0C4C1B"/>
    <a:srgbClr val="EBC00B"/>
    <a:srgbClr val="016428"/>
    <a:srgbClr val="F5AF05"/>
    <a:srgbClr val="D99F0D"/>
    <a:srgbClr val="F6BB00"/>
    <a:srgbClr val="FFC91D"/>
    <a:srgbClr val="0A4A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CDAA6-05F5-439F-80FF-BCE1EA42D374}" v="91" dt="2019-01-30T19:33:30.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79434" autoAdjust="0"/>
  </p:normalViewPr>
  <p:slideViewPr>
    <p:cSldViewPr snapToGrid="0">
      <p:cViewPr>
        <p:scale>
          <a:sx n="66" d="100"/>
          <a:sy n="66" d="100"/>
        </p:scale>
        <p:origin x="58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C269F-5490-4775-9C9C-257CA10C154F}" type="datetimeFigureOut">
              <a:rPr lang="nb-NO" smtClean="0"/>
              <a:t>30.01.2019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3E01C-4003-4920-BF28-F89018A03579}" type="slidenum">
              <a:rPr lang="nb-NO" smtClean="0"/>
              <a:t>‹#›</a:t>
            </a:fld>
            <a:endParaRPr lang="nb-NO"/>
          </a:p>
        </p:txBody>
      </p:sp>
    </p:spTree>
    <p:extLst>
      <p:ext uri="{BB962C8B-B14F-4D97-AF65-F5344CB8AC3E}">
        <p14:creationId xmlns:p14="http://schemas.microsoft.com/office/powerpoint/2010/main" val="14270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Hei, og takk for at jeg har fått lov til å komme. Jeg skal snakke litt om aksjonen vi i Norges Bygdekvinnelag hadde i oktober i fjor, og bakgrunnen for den.</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1</a:t>
            </a:fld>
            <a:endParaRPr lang="nb-NO"/>
          </a:p>
        </p:txBody>
      </p:sp>
    </p:spTree>
    <p:extLst>
      <p:ext uri="{BB962C8B-B14F-4D97-AF65-F5344CB8AC3E}">
        <p14:creationId xmlns:p14="http://schemas.microsoft.com/office/powerpoint/2010/main" val="2829146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tror at dette gjør at markedspotensialet er stort for å øke produksjon og forbruk av </a:t>
            </a:r>
            <a:r>
              <a:rPr lang="nb-NO" dirty="0" err="1"/>
              <a:t>matbygg</a:t>
            </a:r>
            <a:r>
              <a:rPr lang="nb-NO" dirty="0"/>
              <a:t> i Norge. Det er vanskelig å finne nøyaktige tall på. Men:</a:t>
            </a:r>
          </a:p>
          <a:p>
            <a:endParaRPr lang="nb-NO" dirty="0"/>
          </a:p>
          <a:p>
            <a:r>
              <a:rPr lang="nb-NO" dirty="0"/>
              <a:t>Vi vet at bygg allerede er den kornsorten vi produserer mest av i Norge, klart mer enn både hvete og andre kornsorter. Samtidig vet vi at under 1% brukes til menneskemat! Her er det store muligheter for å øke forbruket. </a:t>
            </a:r>
          </a:p>
          <a:p>
            <a:br>
              <a:rPr lang="nb-NO" dirty="0"/>
            </a:br>
            <a:r>
              <a:rPr lang="nb-NO" dirty="0"/>
              <a:t>Vi har også sett at flere, </a:t>
            </a:r>
            <a:r>
              <a:rPr lang="nb-NO" dirty="0" err="1"/>
              <a:t>f.eks</a:t>
            </a:r>
            <a:r>
              <a:rPr lang="nb-NO" dirty="0"/>
              <a:t> Fjordland og Coop, har eksperimentert med nye </a:t>
            </a:r>
            <a:r>
              <a:rPr lang="nb-NO" dirty="0" err="1"/>
              <a:t>byggprodukter</a:t>
            </a:r>
            <a:r>
              <a:rPr lang="nb-NO" dirty="0"/>
              <a:t> de siste årene. Mulighetene for både sortsutvikling, arbeid med kvalitet, videre produktutvikling, innovasjon og markedsføring av bygg burde være betydelige.</a:t>
            </a:r>
          </a:p>
          <a:p>
            <a:endParaRPr lang="nb-NO" dirty="0"/>
          </a:p>
          <a:p>
            <a:r>
              <a:rPr lang="nb-NO" dirty="0"/>
              <a:t>Behovet for matkorn som tåler det norske klimaet vil sannsynligvis øke i årene som kommer. Etter hvert som vi får større utfordringer med å dyrke mathvete, kan </a:t>
            </a:r>
            <a:r>
              <a:rPr lang="nb-NO" dirty="0" err="1"/>
              <a:t>matbygg</a:t>
            </a:r>
            <a:r>
              <a:rPr lang="nb-NO" dirty="0"/>
              <a:t> bli mer aktuelt dersom vi ikke ønsker en stor økning i importen av korn.</a:t>
            </a:r>
          </a:p>
          <a:p>
            <a:endParaRPr lang="nb-NO" dirty="0"/>
          </a:p>
          <a:p>
            <a:r>
              <a:rPr lang="nb-NO" dirty="0"/>
              <a:t>Vi tror også at nå når ny nordisk mat er kommet for fullt, så er ikke bygg noe man bare bruker i grøten lenger, men at man kan finne nye bruksområder for den. Den kan fint erstatte ris eller pasta som middagstilbehør, være med i salat, suppe, </a:t>
            </a:r>
            <a:r>
              <a:rPr lang="nb-NO" dirty="0" err="1"/>
              <a:t>wraps</a:t>
            </a:r>
            <a:r>
              <a:rPr lang="nb-NO" dirty="0"/>
              <a:t>, </a:t>
            </a:r>
            <a:r>
              <a:rPr lang="nb-NO" dirty="0" err="1"/>
              <a:t>byggotto</a:t>
            </a:r>
            <a:r>
              <a:rPr lang="nb-NO" dirty="0"/>
              <a:t> eller mange andre ting. Men det forutsetter selvsagt at produktene er innbydende og synlig, og at forbrukerne har kunnskap om hva den kan brukes til. Bare tenk hvor mange </a:t>
            </a:r>
            <a:r>
              <a:rPr lang="nb-NO" dirty="0" err="1"/>
              <a:t>hyllemetre</a:t>
            </a:r>
            <a:r>
              <a:rPr lang="nb-NO" dirty="0"/>
              <a:t> som i dag vies til ulike typer med ris og pasta, og hvor lite plass bygg får (om noe!) i butikken.</a:t>
            </a:r>
          </a:p>
          <a:p>
            <a:endParaRPr lang="nb-NO" dirty="0"/>
          </a:p>
        </p:txBody>
      </p:sp>
      <p:sp>
        <p:nvSpPr>
          <p:cNvPr id="4" name="Plassholder for lysbildenummer 3"/>
          <p:cNvSpPr>
            <a:spLocks noGrp="1"/>
          </p:cNvSpPr>
          <p:nvPr>
            <p:ph type="sldNum" sz="quarter" idx="10"/>
          </p:nvPr>
        </p:nvSpPr>
        <p:spPr/>
        <p:txBody>
          <a:bodyPr/>
          <a:lstStyle/>
          <a:p>
            <a:fld id="{BE53E01C-4003-4920-BF28-F89018A03579}" type="slidenum">
              <a:rPr lang="nb-NO" smtClean="0"/>
              <a:t>10</a:t>
            </a:fld>
            <a:endParaRPr lang="nb-NO"/>
          </a:p>
        </p:txBody>
      </p:sp>
    </p:spTree>
    <p:extLst>
      <p:ext uri="{BB962C8B-B14F-4D97-AF65-F5344CB8AC3E}">
        <p14:creationId xmlns:p14="http://schemas.microsoft.com/office/powerpoint/2010/main" val="741579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ønsker å bidra. Vi kommer til å ha bygg som vår råvareaksjon i hele 2019, og håper vi kan bidra til å spre oppmerksomhet rundt bruken av bygg. Men det er ikke lett å etterspørre produkter man ikke vet om, eller som ikke finnes. Derfor er vi avhengig av at produsentene, markedsaktørene og myndighetene kaster seg på ballen og benytter dette mulighetsrommet.</a:t>
            </a:r>
          </a:p>
          <a:p>
            <a:endParaRPr lang="nb-NO" dirty="0"/>
          </a:p>
          <a:p>
            <a:r>
              <a:rPr lang="nb-NO" dirty="0"/>
              <a:t>Så vær med oss dere også. Takk for meg!</a:t>
            </a:r>
          </a:p>
        </p:txBody>
      </p:sp>
      <p:sp>
        <p:nvSpPr>
          <p:cNvPr id="4" name="Plassholder for lysbildenummer 3"/>
          <p:cNvSpPr>
            <a:spLocks noGrp="1"/>
          </p:cNvSpPr>
          <p:nvPr>
            <p:ph type="sldNum" sz="quarter" idx="5"/>
          </p:nvPr>
        </p:nvSpPr>
        <p:spPr/>
        <p:txBody>
          <a:bodyPr/>
          <a:lstStyle/>
          <a:p>
            <a:fld id="{BE53E01C-4003-4920-BF28-F89018A03579}" type="slidenum">
              <a:rPr lang="nb-NO" smtClean="0"/>
              <a:t>11</a:t>
            </a:fld>
            <a:endParaRPr lang="nb-NO"/>
          </a:p>
        </p:txBody>
      </p:sp>
    </p:spTree>
    <p:extLst>
      <p:ext uri="{BB962C8B-B14F-4D97-AF65-F5344CB8AC3E}">
        <p14:creationId xmlns:p14="http://schemas.microsoft.com/office/powerpoint/2010/main" val="121978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Norges Bygdekvinnelag har en lang tradisjon for å arbeide med å fremme norske råvarer. Helt siden det første bondekvinnelaget ble startet for over 100 år siden har vi vært opptatt av norsk tradisjonsmat, norske råvarer og norsk landbruk. Vi arbeider for å ta vare på gammel kunnskap og for at distriktene skal ha gode forutsetninger for å leve og trives. Vi er også en forbrukerorganisasjon som jobber politisk for forbrukernes rett til å velge norsk, trygg mat, og for at de skal få den informasjonen de trenger. </a:t>
            </a:r>
          </a:p>
          <a:p>
            <a:endParaRPr lang="nb-NO" dirty="0"/>
          </a:p>
        </p:txBody>
      </p:sp>
      <p:sp>
        <p:nvSpPr>
          <p:cNvPr id="4" name="Plassholder for lysbildenummer 3"/>
          <p:cNvSpPr>
            <a:spLocks noGrp="1"/>
          </p:cNvSpPr>
          <p:nvPr>
            <p:ph type="sldNum" sz="quarter" idx="10"/>
          </p:nvPr>
        </p:nvSpPr>
        <p:spPr/>
        <p:txBody>
          <a:bodyPr/>
          <a:lstStyle/>
          <a:p>
            <a:fld id="{BE53E01C-4003-4920-BF28-F89018A03579}" type="slidenum">
              <a:rPr lang="nb-NO" smtClean="0"/>
              <a:t>2</a:t>
            </a:fld>
            <a:endParaRPr lang="nb-NO"/>
          </a:p>
        </p:txBody>
      </p:sp>
    </p:spTree>
    <p:extLst>
      <p:ext uri="{BB962C8B-B14F-4D97-AF65-F5344CB8AC3E}">
        <p14:creationId xmlns:p14="http://schemas.microsoft.com/office/powerpoint/2010/main" val="151894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måte vi jobber med å fremme norske råvarer på, er at vi bruker å såkalte råvareaksjoner. Her har vi gjennom en ett- eller toårsperiode fokus på utvalgte norske råvarer, hvor vi da jobber med disse på ulike måter i hele organisasjonen. Blant annet har vi hatt et år hvor vi hadde fokus på havre, og de to siste årene har vi hatt en kampanje om ville vekster. </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3</a:t>
            </a:fld>
            <a:endParaRPr lang="nb-NO"/>
          </a:p>
        </p:txBody>
      </p:sp>
    </p:spTree>
    <p:extLst>
      <p:ext uri="{BB962C8B-B14F-4D97-AF65-F5344CB8AC3E}">
        <p14:creationId xmlns:p14="http://schemas.microsoft.com/office/powerpoint/2010/main" val="358338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siste årene har vi også brukt å ha en landsdekkende aksjonsdag i forbindelse med verdens matvaredag 16. oktober. I 2017 oppfordret vi forbrukerne til å handle norske grønnsaker. I fjor ville vi satse på det norske bygget. Under parolen «Spis norsk bygg», skulle vi aksjonere i hele landet for å oppfordre forbrukere til å spise mer byggkorn, og etterspørre mer av dette i butikkene.</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4</a:t>
            </a:fld>
            <a:endParaRPr lang="nb-NO"/>
          </a:p>
        </p:txBody>
      </p:sp>
    </p:spTree>
    <p:extLst>
      <p:ext uri="{BB962C8B-B14F-4D97-AF65-F5344CB8AC3E}">
        <p14:creationId xmlns:p14="http://schemas.microsoft.com/office/powerpoint/2010/main" val="379056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flere grunner til at vi valgte bygg som tema for aksjonen vår. </a:t>
            </a:r>
          </a:p>
          <a:p>
            <a:r>
              <a:rPr lang="nb-NO" dirty="0"/>
              <a:t> - Snakk rundt punktene</a:t>
            </a:r>
          </a:p>
          <a:p>
            <a:endParaRPr lang="nb-NO" dirty="0"/>
          </a:p>
          <a:p>
            <a:r>
              <a:rPr lang="nb-NO" dirty="0"/>
              <a:t>Disse fordelene ved bygg ønsket vi at flere skulle få vite om. Derfor laget vi denne videoen. Dette er en forkortet versjon. (Trykk på linken, gjør videoen fullscreen)</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5</a:t>
            </a:fld>
            <a:endParaRPr lang="nb-NO"/>
          </a:p>
        </p:txBody>
      </p:sp>
    </p:spTree>
    <p:extLst>
      <p:ext uri="{BB962C8B-B14F-4D97-AF65-F5344CB8AC3E}">
        <p14:creationId xmlns:p14="http://schemas.microsoft.com/office/powerpoint/2010/main" val="260434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noen av lokallagene i aksjon. Det var god stemning over alt, og bygdekvinnene kunne melde om overraskede og blide kunder som fikk utdelt poser.</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6</a:t>
            </a:fld>
            <a:endParaRPr lang="nb-NO"/>
          </a:p>
        </p:txBody>
      </p:sp>
    </p:spTree>
    <p:extLst>
      <p:ext uri="{BB962C8B-B14F-4D97-AF65-F5344CB8AC3E}">
        <p14:creationId xmlns:p14="http://schemas.microsoft.com/office/powerpoint/2010/main" val="407367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valgte å samarbeide med Coop Norge om denne aksjonen, og inviterte alle våre lokallag til å melde seg på og ha en stand 16. oktober. De fikk tilsendt </a:t>
            </a:r>
            <a:r>
              <a:rPr lang="nb-NO" dirty="0" err="1"/>
              <a:t>byggprodukter</a:t>
            </a:r>
            <a:r>
              <a:rPr lang="nb-NO" dirty="0"/>
              <a:t> sponset av Coop, og en brosjyre vi hadde laget med informasjon og oppskrifter som skulle oppmuntre folk til å prøve bygg til middag.</a:t>
            </a:r>
          </a:p>
          <a:p>
            <a:endParaRPr lang="nb-NO" dirty="0"/>
          </a:p>
          <a:p>
            <a:r>
              <a:rPr lang="nb-NO" dirty="0"/>
              <a:t>Vi jobbet systematisk med både tradisjonelle og sosiale medier. På selve dagen var vi både i Nationen og hadde kronikk i Klassekampen. Lokallagene våre ble både intervjuet og hadde leserinnlegg i lokalavisene. Vi delte poster på Facebook og </a:t>
            </a:r>
            <a:r>
              <a:rPr lang="nb-NO" dirty="0" err="1"/>
              <a:t>instagram</a:t>
            </a:r>
            <a:r>
              <a:rPr lang="nb-NO" dirty="0"/>
              <a:t> både før og under selve dagen.</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7</a:t>
            </a:fld>
            <a:endParaRPr lang="nb-NO"/>
          </a:p>
        </p:txBody>
      </p:sp>
    </p:spTree>
    <p:extLst>
      <p:ext uri="{BB962C8B-B14F-4D97-AF65-F5344CB8AC3E}">
        <p14:creationId xmlns:p14="http://schemas.microsoft.com/office/powerpoint/2010/main" val="231328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Resultatet av aksjonen var at vi </a:t>
            </a:r>
          </a:p>
          <a:p>
            <a:r>
              <a:rPr lang="nb-NO" dirty="0"/>
              <a:t> - Fikk over 200 lokallag til å aksjonere rundt omkring i landet</a:t>
            </a:r>
          </a:p>
          <a:p>
            <a:r>
              <a:rPr lang="nb-NO" dirty="0"/>
              <a:t> - Delte ut bygg til over 12 000 familier</a:t>
            </a:r>
            <a:br>
              <a:rPr lang="nb-NO" dirty="0"/>
            </a:br>
            <a:r>
              <a:rPr lang="nb-NO" dirty="0"/>
              <a:t> - Fikk </a:t>
            </a:r>
            <a:r>
              <a:rPr lang="nb-NO" dirty="0" err="1"/>
              <a:t>ca</a:t>
            </a:r>
            <a:r>
              <a:rPr lang="nb-NO" dirty="0"/>
              <a:t> 65 avisoppslag om aksjonen i lokale og nasjonale aviser – en million i markedsverdi. </a:t>
            </a:r>
          </a:p>
          <a:p>
            <a:r>
              <a:rPr lang="nb-NO" dirty="0"/>
              <a:t> - Hadde en rekkevidde på minst 100 000 personer på poster fra vår egen Facebook-side. Betydelig større rekkevidde når vi regner med lokallagene og samarbeidspartnere. </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8</a:t>
            </a:fld>
            <a:endParaRPr lang="nb-NO"/>
          </a:p>
        </p:txBody>
      </p:sp>
    </p:spTree>
    <p:extLst>
      <p:ext uri="{BB962C8B-B14F-4D97-AF65-F5344CB8AC3E}">
        <p14:creationId xmlns:p14="http://schemas.microsoft.com/office/powerpoint/2010/main" val="141808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Utviklingen i samfunnet og i markedet nå er veldig spennende. </a:t>
            </a:r>
          </a:p>
          <a:p>
            <a:endParaRPr lang="nb-NO" dirty="0"/>
          </a:p>
          <a:p>
            <a:r>
              <a:rPr lang="nb-NO" dirty="0"/>
              <a:t>Omsetningen av økologiske varer har økt i flere år. I 2017 </a:t>
            </a:r>
            <a:r>
              <a:rPr lang="nb-NO" dirty="0">
                <a:solidFill>
                  <a:srgbClr val="555146"/>
                </a:solidFill>
                <a:latin typeface="Arial" panose="020B0604020202020204" pitchFamily="34" charset="0"/>
              </a:rPr>
              <a:t>var det blant annet vekst i omsetningen av grønnsaker, egg, kjøtt, kornprodukter og bakervarer.</a:t>
            </a:r>
          </a:p>
          <a:p>
            <a:endParaRPr lang="nb-NO" dirty="0">
              <a:solidFill>
                <a:srgbClr val="555146"/>
              </a:solidFill>
              <a:latin typeface="Arial" panose="020B0604020202020204" pitchFamily="34" charset="0"/>
            </a:endParaRPr>
          </a:p>
          <a:p>
            <a:r>
              <a:rPr lang="nb-NO" dirty="0">
                <a:solidFill>
                  <a:srgbClr val="555146"/>
                </a:solidFill>
                <a:latin typeface="Arial" panose="020B0604020202020204" pitchFamily="34" charset="0"/>
              </a:rPr>
              <a:t>Forbrukere etterspør mer av det som er naturlig, norsk og lokalt. Det er viktig for stadig flere at maten er miljøvennlig og har et lavt klimaavtrykk. Ressursutnyttelse er også viktig, det ser vi blant annet ved at stadig flere bryr seg om matsvinn. Mat som er sunt og helsefremmende er også viktig. Vi ser at mange flere blir vegetarianere eller såkalte fleksitarianere blant annet på grunn av helseargumenter. At maten er hjemmelaget, eller at den har en identitet og historie er også viktig.</a:t>
            </a:r>
          </a:p>
          <a:p>
            <a:endParaRPr lang="nb-NO" dirty="0"/>
          </a:p>
          <a:p>
            <a:r>
              <a:rPr lang="nb-NO" dirty="0"/>
              <a:t>Vi tror mange forbrukere er mette på identitetsløs og masseprodusert mat. De vil vite hvor maten kommer fra, hvordan den er produsert og hvilken bonde eller gård som har laget den. </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9</a:t>
            </a:fld>
            <a:endParaRPr lang="nb-NO"/>
          </a:p>
        </p:txBody>
      </p:sp>
    </p:spTree>
    <p:extLst>
      <p:ext uri="{BB962C8B-B14F-4D97-AF65-F5344CB8AC3E}">
        <p14:creationId xmlns:p14="http://schemas.microsoft.com/office/powerpoint/2010/main" val="3003607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8EB747-608C-49A2-AB0C-191DCF65716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1748F0E-734D-48C4-8769-64E7C812D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2773D11-1E86-46D6-951B-E9AECD9B2F4A}"/>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5" name="Plassholder for bunntekst 4">
            <a:extLst>
              <a:ext uri="{FF2B5EF4-FFF2-40B4-BE49-F238E27FC236}">
                <a16:creationId xmlns:a16="http://schemas.microsoft.com/office/drawing/2014/main" id="{BA5F926F-5A8B-4F4A-8F6E-89028C60A3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43279E0-916A-4A69-B73E-0BF53E927C31}"/>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2140485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AFBB-7076-4BF6-8F2E-50E5D303C4C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07F2578-36AC-43B8-B4A6-4A1981266F1E}"/>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5FE8DA-2FF7-4FE4-BFB7-1731133076E1}"/>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5" name="Plassholder for bunntekst 4">
            <a:extLst>
              <a:ext uri="{FF2B5EF4-FFF2-40B4-BE49-F238E27FC236}">
                <a16:creationId xmlns:a16="http://schemas.microsoft.com/office/drawing/2014/main" id="{3715E2B9-714F-4FEC-8EA7-0902B0BBD7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325DBA8-0542-4546-AE3A-8A4E3D40F9C6}"/>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250506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3FB681B-1955-4CFE-9789-D4A9B6D535C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AE63F64-525B-4517-B96B-76B6BFFA8E67}"/>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C3D1C92-8CC9-4BB4-BC9A-B689C24F5488}"/>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5" name="Plassholder for bunntekst 4">
            <a:extLst>
              <a:ext uri="{FF2B5EF4-FFF2-40B4-BE49-F238E27FC236}">
                <a16:creationId xmlns:a16="http://schemas.microsoft.com/office/drawing/2014/main" id="{84260C15-6AC4-4EEC-A99B-707AC1C797C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0278321-156F-4108-BB36-8E6A8EBA9581}"/>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175899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8E40C0-1794-4326-BD6B-C885BCEC717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01961D9-E6D7-480D-A875-B5B9A769269E}"/>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AED4340-F6AF-406B-91FB-AB0763F714B2}"/>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5" name="Plassholder for bunntekst 4">
            <a:extLst>
              <a:ext uri="{FF2B5EF4-FFF2-40B4-BE49-F238E27FC236}">
                <a16:creationId xmlns:a16="http://schemas.microsoft.com/office/drawing/2014/main" id="{B76701A2-72A8-4E5E-921C-07389D83681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A552E2-A4F5-4AF5-A1DE-35979B6E8406}"/>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81993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753AC-D6F0-40AC-A3EE-601A9EE3284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22AD9C8-C1C6-40DA-ACCD-7FD3BC9B1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7FD93792-6E47-42C9-846E-50B5F82CBA25}"/>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5" name="Plassholder for bunntekst 4">
            <a:extLst>
              <a:ext uri="{FF2B5EF4-FFF2-40B4-BE49-F238E27FC236}">
                <a16:creationId xmlns:a16="http://schemas.microsoft.com/office/drawing/2014/main" id="{2E746A92-58F0-47DD-A8C3-D6C61C4CE7A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54CE9E7-4367-4B24-A867-1BBE23C4F12C}"/>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174409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87B099-0B87-465A-92A7-E5BDE1820AF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CB11626-5757-4AAB-BD46-6095B443A9BE}"/>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1296D23-09A4-43BD-98E9-7403959CEE74}"/>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56150B8-5CC3-4DD4-91DD-A4597C444322}"/>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6" name="Plassholder for bunntekst 5">
            <a:extLst>
              <a:ext uri="{FF2B5EF4-FFF2-40B4-BE49-F238E27FC236}">
                <a16:creationId xmlns:a16="http://schemas.microsoft.com/office/drawing/2014/main" id="{E4C80CD6-8E8E-4A56-9914-044C06BA9EF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EEE919E-337E-4CE1-8991-F52E0800F1A0}"/>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76263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C48AE-07A1-48EC-BEBF-D8F22C3E134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38ED4ED-9D0A-4561-B854-3F70AAEE2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567E740-E2D3-4E2A-8AFE-3BB13F5505B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8F7CC28-3F58-474B-8FC5-5C47C32BB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0C0C94E9-C0B8-439B-8106-323E19F3D982}"/>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678234A-47C8-416F-B0A8-55C5B1189224}"/>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8" name="Plassholder for bunntekst 7">
            <a:extLst>
              <a:ext uri="{FF2B5EF4-FFF2-40B4-BE49-F238E27FC236}">
                <a16:creationId xmlns:a16="http://schemas.microsoft.com/office/drawing/2014/main" id="{0B265C51-BBE8-4B1A-9A81-1FA646BB8E4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646AEE9-1615-4DFD-8C68-F522E398DA2A}"/>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185961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2FE7D-007B-4EA3-82D0-EB031C50939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DDA5B61-D1B2-423C-820E-2A185EE3A6FE}"/>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4" name="Plassholder for bunntekst 3">
            <a:extLst>
              <a:ext uri="{FF2B5EF4-FFF2-40B4-BE49-F238E27FC236}">
                <a16:creationId xmlns:a16="http://schemas.microsoft.com/office/drawing/2014/main" id="{777C02C7-5ABD-40E8-AABF-B84E9FFBF5E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26A5E5C-8A57-4480-9200-559CB6C2C4DF}"/>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4158681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1472C9B-0005-42CE-A1AE-9C840EAD929E}"/>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3" name="Plassholder for bunntekst 2">
            <a:extLst>
              <a:ext uri="{FF2B5EF4-FFF2-40B4-BE49-F238E27FC236}">
                <a16:creationId xmlns:a16="http://schemas.microsoft.com/office/drawing/2014/main" id="{F71C68E6-02B1-4424-9237-AA24C15596C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542CE7C-21C6-4AF7-A6BB-E65797F777B2}"/>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150125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6084BE-2038-41B2-856A-716B136A0E5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447D4A1-9456-41A3-B8AE-32B2678D7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59A3506-9A3C-41DB-821D-3FD91AAEC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573A0E18-5916-48C6-A09A-5B7E2134CA6F}"/>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6" name="Plassholder for bunntekst 5">
            <a:extLst>
              <a:ext uri="{FF2B5EF4-FFF2-40B4-BE49-F238E27FC236}">
                <a16:creationId xmlns:a16="http://schemas.microsoft.com/office/drawing/2014/main" id="{D8EC4BAF-D40B-4FD1-B0C1-E13C3FBEB17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07606E3-3C7E-4069-AF65-38BCA3985BCF}"/>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383566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E3846D-718C-4BC4-BB8B-22D3E09F769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00FA651-3CAA-43F1-84EF-B8F21490CE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0ED3865-79DE-41A9-8457-434ECB652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8E37A33-D218-4035-8DC5-5BEE9374CEAB}"/>
              </a:ext>
            </a:extLst>
          </p:cNvPr>
          <p:cNvSpPr>
            <a:spLocks noGrp="1"/>
          </p:cNvSpPr>
          <p:nvPr>
            <p:ph type="dt" sz="half" idx="10"/>
          </p:nvPr>
        </p:nvSpPr>
        <p:spPr/>
        <p:txBody>
          <a:bodyPr/>
          <a:lstStyle/>
          <a:p>
            <a:fld id="{B75445F4-9A5D-454A-952E-F9CA56D06FBD}" type="datetimeFigureOut">
              <a:rPr lang="nb-NO" smtClean="0"/>
              <a:t>30.01.2019</a:t>
            </a:fld>
            <a:endParaRPr lang="nb-NO"/>
          </a:p>
        </p:txBody>
      </p:sp>
      <p:sp>
        <p:nvSpPr>
          <p:cNvPr id="6" name="Plassholder for bunntekst 5">
            <a:extLst>
              <a:ext uri="{FF2B5EF4-FFF2-40B4-BE49-F238E27FC236}">
                <a16:creationId xmlns:a16="http://schemas.microsoft.com/office/drawing/2014/main" id="{296045E7-E0CD-49E9-BFCF-8623E10D3A4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2EB2C40-CAAD-4524-9372-D59A2BE4ADDC}"/>
              </a:ext>
            </a:extLst>
          </p:cNvPr>
          <p:cNvSpPr>
            <a:spLocks noGrp="1"/>
          </p:cNvSpPr>
          <p:nvPr>
            <p:ph type="sldNum" sz="quarter" idx="12"/>
          </p:nvPr>
        </p:nvSpPr>
        <p:spPr/>
        <p:txBody>
          <a:bodyPr/>
          <a:lstStyle/>
          <a:p>
            <a:fld id="{2FAFE5A0-2779-4D18-915E-28EB53B47763}" type="slidenum">
              <a:rPr lang="nb-NO" smtClean="0"/>
              <a:t>‹#›</a:t>
            </a:fld>
            <a:endParaRPr lang="nb-NO"/>
          </a:p>
        </p:txBody>
      </p:sp>
    </p:spTree>
    <p:extLst>
      <p:ext uri="{BB962C8B-B14F-4D97-AF65-F5344CB8AC3E}">
        <p14:creationId xmlns:p14="http://schemas.microsoft.com/office/powerpoint/2010/main" val="245213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88FA6E-C428-495B-B39E-BCD3C9AAF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A14DBC-8AAA-4F97-9708-CDC86592F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CD62D2-518A-4366-8BFF-7BF5160BCD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445F4-9A5D-454A-952E-F9CA56D06FBD}" type="datetimeFigureOut">
              <a:rPr lang="nb-NO" smtClean="0"/>
              <a:t>30.01.2019</a:t>
            </a:fld>
            <a:endParaRPr lang="nb-NO"/>
          </a:p>
        </p:txBody>
      </p:sp>
      <p:sp>
        <p:nvSpPr>
          <p:cNvPr id="5" name="Plassholder for bunntekst 4">
            <a:extLst>
              <a:ext uri="{FF2B5EF4-FFF2-40B4-BE49-F238E27FC236}">
                <a16:creationId xmlns:a16="http://schemas.microsoft.com/office/drawing/2014/main" id="{E75B32B2-25D5-425E-8D67-84F804378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8789F33-8491-4117-A3D0-A11B78EC73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FE5A0-2779-4D18-915E-28EB53B47763}" type="slidenum">
              <a:rPr lang="nb-NO" smtClean="0"/>
              <a:t>‹#›</a:t>
            </a:fld>
            <a:endParaRPr lang="nb-NO"/>
          </a:p>
        </p:txBody>
      </p:sp>
    </p:spTree>
    <p:extLst>
      <p:ext uri="{BB962C8B-B14F-4D97-AF65-F5344CB8AC3E}">
        <p14:creationId xmlns:p14="http://schemas.microsoft.com/office/powerpoint/2010/main" val="3847090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cSQ6ZgLOow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hyperlink" Target="https://www.youtube.com/watch?v=cSQ6ZgLOowk&amp;feature=youtu.be"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D5478D13-5BEB-4E7F-A76B-8F820781B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7999"/>
          </a:xfrm>
          <a:prstGeom prst="rect">
            <a:avLst/>
          </a:prstGeom>
        </p:spPr>
      </p:pic>
      <p:sp>
        <p:nvSpPr>
          <p:cNvPr id="4" name="Rektangel 3">
            <a:extLst>
              <a:ext uri="{FF2B5EF4-FFF2-40B4-BE49-F238E27FC236}">
                <a16:creationId xmlns:a16="http://schemas.microsoft.com/office/drawing/2014/main" id="{75F6C016-9B2E-46D4-A09A-020940A4D068}"/>
              </a:ext>
            </a:extLst>
          </p:cNvPr>
          <p:cNvSpPr/>
          <p:nvPr/>
        </p:nvSpPr>
        <p:spPr>
          <a:xfrm>
            <a:off x="0" y="3611467"/>
            <a:ext cx="12192000" cy="1800808"/>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id="{D667B68D-1A7C-4E21-B7C2-8D240750BC22}"/>
              </a:ext>
            </a:extLst>
          </p:cNvPr>
          <p:cNvSpPr>
            <a:spLocks noGrp="1"/>
          </p:cNvSpPr>
          <p:nvPr>
            <p:ph type="ctrTitle"/>
          </p:nvPr>
        </p:nvSpPr>
        <p:spPr>
          <a:xfrm>
            <a:off x="1524000" y="2124271"/>
            <a:ext cx="9144000" cy="2387600"/>
          </a:xfrm>
          <a:noFill/>
        </p:spPr>
        <p:txBody>
          <a:bodyPr/>
          <a:lstStyle/>
          <a:p>
            <a:r>
              <a:rPr lang="nb-NO" dirty="0">
                <a:solidFill>
                  <a:schemeClr val="bg1"/>
                </a:solidFill>
                <a:latin typeface="Blue Highway" panose="02010603020202020303" pitchFamily="2" charset="0"/>
              </a:rPr>
              <a:t>«Spis norsk bygg»</a:t>
            </a:r>
          </a:p>
        </p:txBody>
      </p:sp>
      <p:sp>
        <p:nvSpPr>
          <p:cNvPr id="3" name="Undertittel 2">
            <a:extLst>
              <a:ext uri="{FF2B5EF4-FFF2-40B4-BE49-F238E27FC236}">
                <a16:creationId xmlns:a16="http://schemas.microsoft.com/office/drawing/2014/main" id="{E2798401-5533-4B20-9D2E-C81F43C8201B}"/>
              </a:ext>
            </a:extLst>
          </p:cNvPr>
          <p:cNvSpPr>
            <a:spLocks noGrp="1"/>
          </p:cNvSpPr>
          <p:nvPr>
            <p:ph type="subTitle" idx="1"/>
          </p:nvPr>
        </p:nvSpPr>
        <p:spPr>
          <a:xfrm>
            <a:off x="1524000" y="4511871"/>
            <a:ext cx="9144000" cy="900404"/>
          </a:xfrm>
        </p:spPr>
        <p:txBody>
          <a:bodyPr>
            <a:normAutofit lnSpcReduction="10000"/>
          </a:bodyPr>
          <a:lstStyle/>
          <a:p>
            <a:pPr>
              <a:lnSpc>
                <a:spcPct val="100000"/>
              </a:lnSpc>
            </a:pPr>
            <a:r>
              <a:rPr lang="nb-NO" dirty="0">
                <a:solidFill>
                  <a:schemeClr val="bg1"/>
                </a:solidFill>
                <a:latin typeface="Blue Highway" panose="02010603020202020303" pitchFamily="2" charset="0"/>
              </a:rPr>
              <a:t>Ellen Krageberg, leder i Norges Bygdekvinnelag</a:t>
            </a:r>
          </a:p>
          <a:p>
            <a:pPr>
              <a:lnSpc>
                <a:spcPct val="100000"/>
              </a:lnSpc>
            </a:pPr>
            <a:r>
              <a:rPr lang="nb-NO" dirty="0">
                <a:solidFill>
                  <a:schemeClr val="bg1"/>
                </a:solidFill>
                <a:latin typeface="Blue Highway" panose="02010603020202020303" pitchFamily="2" charset="0"/>
              </a:rPr>
              <a:t>Markedspotensial for bygg  -  Kornkonferansen 2019</a:t>
            </a:r>
          </a:p>
          <a:p>
            <a:endParaRPr lang="nb-NO" dirty="0"/>
          </a:p>
        </p:txBody>
      </p:sp>
      <p:pic>
        <p:nvPicPr>
          <p:cNvPr id="8" name="Bilde 7">
            <a:extLst>
              <a:ext uri="{FF2B5EF4-FFF2-40B4-BE49-F238E27FC236}">
                <a16:creationId xmlns:a16="http://schemas.microsoft.com/office/drawing/2014/main" id="{5C0A725E-CC0F-4239-AEF1-768E3304B5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2850" y="4019879"/>
            <a:ext cx="1539089" cy="983984"/>
          </a:xfrm>
          <a:prstGeom prst="rect">
            <a:avLst/>
          </a:prstGeom>
        </p:spPr>
      </p:pic>
    </p:spTree>
    <p:extLst>
      <p:ext uri="{BB962C8B-B14F-4D97-AF65-F5344CB8AC3E}">
        <p14:creationId xmlns:p14="http://schemas.microsoft.com/office/powerpoint/2010/main" val="249949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38EBF53-9870-4974-8451-126BEA652C9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11" name="Rektangel 10">
            <a:extLst>
              <a:ext uri="{FF2B5EF4-FFF2-40B4-BE49-F238E27FC236}">
                <a16:creationId xmlns:a16="http://schemas.microsoft.com/office/drawing/2014/main" id="{1403A3A0-6E93-4D9A-A74F-C76BBFFCFA43}"/>
              </a:ext>
            </a:extLst>
          </p:cNvPr>
          <p:cNvSpPr/>
          <p:nvPr/>
        </p:nvSpPr>
        <p:spPr>
          <a:xfrm>
            <a:off x="-1" y="321481"/>
            <a:ext cx="5949863"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Markedspotensial for bygg?</a:t>
            </a:r>
          </a:p>
        </p:txBody>
      </p:sp>
      <p:sp>
        <p:nvSpPr>
          <p:cNvPr id="6" name="Rektangel 5">
            <a:extLst>
              <a:ext uri="{FF2B5EF4-FFF2-40B4-BE49-F238E27FC236}">
                <a16:creationId xmlns:a16="http://schemas.microsoft.com/office/drawing/2014/main" id="{41A996D5-0569-459B-9F53-9394C80B21D3}"/>
              </a:ext>
            </a:extLst>
          </p:cNvPr>
          <p:cNvSpPr/>
          <p:nvPr/>
        </p:nvSpPr>
        <p:spPr>
          <a:xfrm>
            <a:off x="596095" y="1628384"/>
            <a:ext cx="6167960" cy="4848106"/>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000" b="1" dirty="0">
              <a:latin typeface="+mj-lt"/>
            </a:endParaRPr>
          </a:p>
        </p:txBody>
      </p:sp>
      <p:sp>
        <p:nvSpPr>
          <p:cNvPr id="8" name="Plassholder for innhold 7">
            <a:extLst>
              <a:ext uri="{FF2B5EF4-FFF2-40B4-BE49-F238E27FC236}">
                <a16:creationId xmlns:a16="http://schemas.microsoft.com/office/drawing/2014/main" id="{C4D15EC7-8A51-41F2-ABB2-35F818BAD4F0}"/>
              </a:ext>
            </a:extLst>
          </p:cNvPr>
          <p:cNvSpPr>
            <a:spLocks noGrp="1"/>
          </p:cNvSpPr>
          <p:nvPr>
            <p:ph sz="half" idx="1"/>
          </p:nvPr>
        </p:nvSpPr>
        <p:spPr>
          <a:xfrm>
            <a:off x="838200" y="1825625"/>
            <a:ext cx="5662808" cy="4351338"/>
          </a:xfrm>
        </p:spPr>
        <p:txBody>
          <a:bodyPr/>
          <a:lstStyle/>
          <a:p>
            <a:r>
              <a:rPr lang="nb-NO" dirty="0"/>
              <a:t>I dag går under 1% av norsk bygg til menneskemat</a:t>
            </a:r>
          </a:p>
          <a:p>
            <a:r>
              <a:rPr lang="nb-NO" dirty="0"/>
              <a:t>Store muligheter for innovasjon sort- og produktutvikling</a:t>
            </a:r>
          </a:p>
          <a:p>
            <a:r>
              <a:rPr lang="nb-NO" dirty="0"/>
              <a:t>Et konkurransedyktig korn i framtidens våte og mer ekstreme klima</a:t>
            </a:r>
          </a:p>
          <a:p>
            <a:r>
              <a:rPr lang="nb-NO" dirty="0"/>
              <a:t>Mulige nye bruksområder – erstatning for langreist ris, couscous, quinoa eller pasta?</a:t>
            </a:r>
          </a:p>
          <a:p>
            <a:endParaRPr lang="nb-NO" dirty="0"/>
          </a:p>
        </p:txBody>
      </p:sp>
      <p:pic>
        <p:nvPicPr>
          <p:cNvPr id="12" name="Bilde 11">
            <a:extLst>
              <a:ext uri="{FF2B5EF4-FFF2-40B4-BE49-F238E27FC236}">
                <a16:creationId xmlns:a16="http://schemas.microsoft.com/office/drawing/2014/main" id="{43BA19BB-3FC1-4AA1-A20B-9D534DC23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7861" y="78152"/>
            <a:ext cx="1539089" cy="983984"/>
          </a:xfrm>
          <a:prstGeom prst="rect">
            <a:avLst/>
          </a:prstGeom>
        </p:spPr>
      </p:pic>
    </p:spTree>
    <p:extLst>
      <p:ext uri="{BB962C8B-B14F-4D97-AF65-F5344CB8AC3E}">
        <p14:creationId xmlns:p14="http://schemas.microsoft.com/office/powerpoint/2010/main" val="3277985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de 8">
            <a:hlinkClick r:id="rId3"/>
            <a:extLst>
              <a:ext uri="{FF2B5EF4-FFF2-40B4-BE49-F238E27FC236}">
                <a16:creationId xmlns:a16="http://schemas.microsoft.com/office/drawing/2014/main" id="{61C3A637-EA03-4633-8811-09A973229B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3793813" y="744344"/>
            <a:ext cx="4627646" cy="4627648"/>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Bilde 9">
            <a:hlinkClick r:id="rId3"/>
            <a:extLst>
              <a:ext uri="{FF2B5EF4-FFF2-40B4-BE49-F238E27FC236}">
                <a16:creationId xmlns:a16="http://schemas.microsoft.com/office/drawing/2014/main" id="{00B25F14-8DF2-40D9-9FDA-6EAD0BA470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1319706" y="1757695"/>
            <a:ext cx="2590737" cy="2926956"/>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Bilde 4">
            <a:hlinkClick r:id="rId3"/>
            <a:extLst>
              <a:ext uri="{FF2B5EF4-FFF2-40B4-BE49-F238E27FC236}">
                <a16:creationId xmlns:a16="http://schemas.microsoft.com/office/drawing/2014/main" id="{3D8C74FA-38FC-4F10-B138-F5F7D677A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97994" y="1757695"/>
            <a:ext cx="2577829" cy="2926956"/>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4" name="Rektangel 3">
            <a:extLst>
              <a:ext uri="{FF2B5EF4-FFF2-40B4-BE49-F238E27FC236}">
                <a16:creationId xmlns:a16="http://schemas.microsoft.com/office/drawing/2014/main" id="{5E082E2F-9A0A-488F-B27F-CCC67684C216}"/>
              </a:ext>
            </a:extLst>
          </p:cNvPr>
          <p:cNvSpPr/>
          <p:nvPr/>
        </p:nvSpPr>
        <p:spPr>
          <a:xfrm>
            <a:off x="0" y="6198511"/>
            <a:ext cx="12192000" cy="65948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072168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67167B1-95D9-45B1-A2B1-DB3AAC158B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7861" y="78152"/>
            <a:ext cx="1539089" cy="983984"/>
          </a:xfrm>
          <a:prstGeom prst="rect">
            <a:avLst/>
          </a:prstGeom>
        </p:spPr>
      </p:pic>
      <p:sp>
        <p:nvSpPr>
          <p:cNvPr id="3" name="Plassholder for innhold 2">
            <a:extLst>
              <a:ext uri="{FF2B5EF4-FFF2-40B4-BE49-F238E27FC236}">
                <a16:creationId xmlns:a16="http://schemas.microsoft.com/office/drawing/2014/main" id="{0F0EA686-97D3-4F95-AF97-0E85BA0B8F3A}"/>
              </a:ext>
            </a:extLst>
          </p:cNvPr>
          <p:cNvSpPr>
            <a:spLocks noGrp="1"/>
          </p:cNvSpPr>
          <p:nvPr>
            <p:ph sz="half" idx="1"/>
          </p:nvPr>
        </p:nvSpPr>
        <p:spPr/>
        <p:txBody>
          <a:bodyPr/>
          <a:lstStyle/>
          <a:p>
            <a:endParaRPr lang="nb-NO"/>
          </a:p>
        </p:txBody>
      </p:sp>
      <p:sp>
        <p:nvSpPr>
          <p:cNvPr id="5" name="Plassholder for innhold 4">
            <a:extLst>
              <a:ext uri="{FF2B5EF4-FFF2-40B4-BE49-F238E27FC236}">
                <a16:creationId xmlns:a16="http://schemas.microsoft.com/office/drawing/2014/main" id="{4C935669-3E20-4C24-B789-CB3D877062A3}"/>
              </a:ext>
            </a:extLst>
          </p:cNvPr>
          <p:cNvSpPr>
            <a:spLocks noGrp="1"/>
          </p:cNvSpPr>
          <p:nvPr>
            <p:ph sz="half" idx="2"/>
          </p:nvPr>
        </p:nvSpPr>
        <p:spPr/>
        <p:txBody>
          <a:bodyPr/>
          <a:lstStyle/>
          <a:p>
            <a:endParaRPr lang="nb-NO"/>
          </a:p>
        </p:txBody>
      </p:sp>
      <p:pic>
        <p:nvPicPr>
          <p:cNvPr id="12" name="Plassholder for innhold 8">
            <a:extLst>
              <a:ext uri="{FF2B5EF4-FFF2-40B4-BE49-F238E27FC236}">
                <a16:creationId xmlns:a16="http://schemas.microsoft.com/office/drawing/2014/main" id="{ED042E61-2395-40ED-B532-858DC121F8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192599" y="1661693"/>
            <a:ext cx="1762654" cy="1175569"/>
          </a:xfrm>
          <a:prstGeom prst="rect">
            <a:avLst/>
          </a:prstGeom>
        </p:spPr>
      </p:pic>
      <p:pic>
        <p:nvPicPr>
          <p:cNvPr id="13" name="Plassholder for innhold 6">
            <a:extLst>
              <a:ext uri="{FF2B5EF4-FFF2-40B4-BE49-F238E27FC236}">
                <a16:creationId xmlns:a16="http://schemas.microsoft.com/office/drawing/2014/main" id="{07D4C361-1A6A-4449-AAD5-BCA49DF1C9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222975" y="3190391"/>
            <a:ext cx="1732278" cy="1123861"/>
          </a:xfrm>
          <a:prstGeom prst="rect">
            <a:avLst/>
          </a:prstGeom>
        </p:spPr>
      </p:pic>
      <p:sp>
        <p:nvSpPr>
          <p:cNvPr id="15" name="Rektangel 14">
            <a:extLst>
              <a:ext uri="{FF2B5EF4-FFF2-40B4-BE49-F238E27FC236}">
                <a16:creationId xmlns:a16="http://schemas.microsoft.com/office/drawing/2014/main" id="{56756802-7CEE-4364-AA88-28985E3A59D5}"/>
              </a:ext>
            </a:extLst>
          </p:cNvPr>
          <p:cNvSpPr/>
          <p:nvPr/>
        </p:nvSpPr>
        <p:spPr>
          <a:xfrm>
            <a:off x="-1" y="321481"/>
            <a:ext cx="9644063" cy="983984"/>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Forkjempere for norsk mat gjennom hundre år</a:t>
            </a:r>
          </a:p>
        </p:txBody>
      </p:sp>
      <p:pic>
        <p:nvPicPr>
          <p:cNvPr id="14" name="Plassholder for innhold 23">
            <a:extLst>
              <a:ext uri="{FF2B5EF4-FFF2-40B4-BE49-F238E27FC236}">
                <a16:creationId xmlns:a16="http://schemas.microsoft.com/office/drawing/2014/main" id="{70DD8DA0-2FBB-4B67-BF42-CC30642D42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6" name="Bilde 15">
            <a:extLst>
              <a:ext uri="{FF2B5EF4-FFF2-40B4-BE49-F238E27FC236}">
                <a16:creationId xmlns:a16="http://schemas.microsoft.com/office/drawing/2014/main" id="{229CE1D7-21B0-4F08-AD4C-D8EB097A2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7860" y="78152"/>
            <a:ext cx="1539089" cy="983984"/>
          </a:xfrm>
          <a:prstGeom prst="rect">
            <a:avLst/>
          </a:prstGeom>
        </p:spPr>
      </p:pic>
    </p:spTree>
    <p:extLst>
      <p:ext uri="{BB962C8B-B14F-4D97-AF65-F5344CB8AC3E}">
        <p14:creationId xmlns:p14="http://schemas.microsoft.com/office/powerpoint/2010/main" val="3330420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3BA8803-9014-4FCC-8895-A344D87C9D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28" y="-1"/>
            <a:ext cx="12216027" cy="6887759"/>
          </a:xfrm>
          <a:prstGeom prst="rect">
            <a:avLst/>
          </a:prstGeom>
        </p:spPr>
      </p:pic>
      <p:pic>
        <p:nvPicPr>
          <p:cNvPr id="8" name="Bilde 7">
            <a:extLst>
              <a:ext uri="{FF2B5EF4-FFF2-40B4-BE49-F238E27FC236}">
                <a16:creationId xmlns:a16="http://schemas.microsoft.com/office/drawing/2014/main" id="{C67167B1-95D9-45B1-A2B1-DB3AAC158B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7861" y="78152"/>
            <a:ext cx="1539089" cy="983984"/>
          </a:xfrm>
          <a:prstGeom prst="rect">
            <a:avLst/>
          </a:prstGeom>
        </p:spPr>
      </p:pic>
      <p:pic>
        <p:nvPicPr>
          <p:cNvPr id="6" name="Bilde 5">
            <a:extLst>
              <a:ext uri="{FF2B5EF4-FFF2-40B4-BE49-F238E27FC236}">
                <a16:creationId xmlns:a16="http://schemas.microsoft.com/office/drawing/2014/main" id="{E67FF43F-FEEB-4188-9A42-11C4E9D7CE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33407">
            <a:off x="-3520081" y="3674017"/>
            <a:ext cx="1804774" cy="2396933"/>
          </a:xfrm>
          <a:prstGeom prst="rect">
            <a:avLst/>
          </a:prstGeom>
        </p:spPr>
      </p:pic>
      <p:sp>
        <p:nvSpPr>
          <p:cNvPr id="3" name="Plassholder for innhold 2">
            <a:extLst>
              <a:ext uri="{FF2B5EF4-FFF2-40B4-BE49-F238E27FC236}">
                <a16:creationId xmlns:a16="http://schemas.microsoft.com/office/drawing/2014/main" id="{093EB6A5-2095-48A3-AD2C-538215CEA922}"/>
              </a:ext>
            </a:extLst>
          </p:cNvPr>
          <p:cNvSpPr>
            <a:spLocks noGrp="1"/>
          </p:cNvSpPr>
          <p:nvPr>
            <p:ph sz="half" idx="1"/>
          </p:nvPr>
        </p:nvSpPr>
        <p:spPr/>
        <p:txBody>
          <a:bodyPr/>
          <a:lstStyle/>
          <a:p>
            <a:endParaRPr lang="nb-NO"/>
          </a:p>
        </p:txBody>
      </p:sp>
    </p:spTree>
    <p:extLst>
      <p:ext uri="{BB962C8B-B14F-4D97-AF65-F5344CB8AC3E}">
        <p14:creationId xmlns:p14="http://schemas.microsoft.com/office/powerpoint/2010/main" val="1413178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0" name="Plassholder for innhold 9">
            <a:extLst>
              <a:ext uri="{FF2B5EF4-FFF2-40B4-BE49-F238E27FC236}">
                <a16:creationId xmlns:a16="http://schemas.microsoft.com/office/drawing/2014/main" id="{2CF209E3-6AE3-4A81-9DE5-D83DB4FEEECC}"/>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0" y="0"/>
            <a:ext cx="12192000" cy="6874211"/>
          </a:xfrm>
        </p:spPr>
      </p:pic>
      <p:pic>
        <p:nvPicPr>
          <p:cNvPr id="7" name="Plassholder for innhold 6">
            <a:extLst>
              <a:ext uri="{FF2B5EF4-FFF2-40B4-BE49-F238E27FC236}">
                <a16:creationId xmlns:a16="http://schemas.microsoft.com/office/drawing/2014/main" id="{776E2EA4-3317-4A33-857B-AFDFC861B8AC}"/>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2875547" y="5673957"/>
            <a:ext cx="1347537" cy="759781"/>
          </a:xfrm>
        </p:spPr>
      </p:pic>
      <p:sp>
        <p:nvSpPr>
          <p:cNvPr id="11" name="Rektangel 10">
            <a:extLst>
              <a:ext uri="{FF2B5EF4-FFF2-40B4-BE49-F238E27FC236}">
                <a16:creationId xmlns:a16="http://schemas.microsoft.com/office/drawing/2014/main" id="{1403A3A0-6E93-4D9A-A74F-C76BBFFCFA43}"/>
              </a:ext>
            </a:extLst>
          </p:cNvPr>
          <p:cNvSpPr/>
          <p:nvPr/>
        </p:nvSpPr>
        <p:spPr>
          <a:xfrm>
            <a:off x="0" y="294185"/>
            <a:ext cx="6172200"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mj-lt"/>
              </a:rPr>
              <a:t>Aksjon på verdens matvaredag</a:t>
            </a:r>
            <a:endParaRPr lang="nb-NO" sz="4000" b="1" dirty="0">
              <a:latin typeface="+mj-lt"/>
            </a:endParaRPr>
          </a:p>
        </p:txBody>
      </p:sp>
      <p:pic>
        <p:nvPicPr>
          <p:cNvPr id="8" name="Bilde 7">
            <a:extLst>
              <a:ext uri="{FF2B5EF4-FFF2-40B4-BE49-F238E27FC236}">
                <a16:creationId xmlns:a16="http://schemas.microsoft.com/office/drawing/2014/main" id="{C67167B1-95D9-45B1-A2B1-DB3AAC158B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8314" y="279811"/>
            <a:ext cx="1539089" cy="983984"/>
          </a:xfrm>
          <a:prstGeom prst="rect">
            <a:avLst/>
          </a:prstGeom>
        </p:spPr>
      </p:pic>
    </p:spTree>
    <p:extLst>
      <p:ext uri="{BB962C8B-B14F-4D97-AF65-F5344CB8AC3E}">
        <p14:creationId xmlns:p14="http://schemas.microsoft.com/office/powerpoint/2010/main" val="4239826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0" name="Plassholder for innhold 9">
            <a:extLst>
              <a:ext uri="{FF2B5EF4-FFF2-40B4-BE49-F238E27FC236}">
                <a16:creationId xmlns:a16="http://schemas.microsoft.com/office/drawing/2014/main" id="{2CF209E3-6AE3-4A81-9DE5-D83DB4FEEECC}"/>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12" t="-40" r="-12"/>
          <a:stretch/>
        </p:blipFill>
        <p:spPr>
          <a:xfrm>
            <a:off x="-17037" y="-175364"/>
            <a:ext cx="12226073" cy="7033364"/>
          </a:xfrm>
          <a:prstGeom prst="rect">
            <a:avLst/>
          </a:prstGeom>
        </p:spPr>
      </p:pic>
      <p:sp>
        <p:nvSpPr>
          <p:cNvPr id="11" name="Rektangel 10">
            <a:extLst>
              <a:ext uri="{FF2B5EF4-FFF2-40B4-BE49-F238E27FC236}">
                <a16:creationId xmlns:a16="http://schemas.microsoft.com/office/drawing/2014/main" id="{1403A3A0-6E93-4D9A-A74F-C76BBFFCFA43}"/>
              </a:ext>
            </a:extLst>
          </p:cNvPr>
          <p:cNvSpPr/>
          <p:nvPr/>
        </p:nvSpPr>
        <p:spPr>
          <a:xfrm>
            <a:off x="0" y="321481"/>
            <a:ext cx="5665810"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Hvorfor bygg?</a:t>
            </a:r>
          </a:p>
        </p:txBody>
      </p:sp>
      <p:pic>
        <p:nvPicPr>
          <p:cNvPr id="14" name="Bilde 13">
            <a:extLst>
              <a:ext uri="{FF2B5EF4-FFF2-40B4-BE49-F238E27FC236}">
                <a16:creationId xmlns:a16="http://schemas.microsoft.com/office/drawing/2014/main" id="{47928B70-435C-4EED-AD03-63026B8F87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7861" y="78152"/>
            <a:ext cx="1539089" cy="983984"/>
          </a:xfrm>
          <a:prstGeom prst="rect">
            <a:avLst/>
          </a:prstGeom>
        </p:spPr>
      </p:pic>
      <p:sp>
        <p:nvSpPr>
          <p:cNvPr id="6" name="Rektangel 5">
            <a:extLst>
              <a:ext uri="{FF2B5EF4-FFF2-40B4-BE49-F238E27FC236}">
                <a16:creationId xmlns:a16="http://schemas.microsoft.com/office/drawing/2014/main" id="{9F7DD0C1-11C8-4662-A6AC-288A902D3EC0}"/>
              </a:ext>
            </a:extLst>
          </p:cNvPr>
          <p:cNvSpPr/>
          <p:nvPr/>
        </p:nvSpPr>
        <p:spPr>
          <a:xfrm>
            <a:off x="6095999" y="1536015"/>
            <a:ext cx="5665810" cy="4848106"/>
          </a:xfrm>
          <a:prstGeom prst="rect">
            <a:avLst/>
          </a:prstGeom>
          <a:solidFill>
            <a:srgbClr val="FFF2C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000" b="1" dirty="0">
              <a:latin typeface="+mj-lt"/>
            </a:endParaRPr>
          </a:p>
        </p:txBody>
      </p:sp>
      <p:sp>
        <p:nvSpPr>
          <p:cNvPr id="3" name="Plassholder for innhold 2">
            <a:extLst>
              <a:ext uri="{FF2B5EF4-FFF2-40B4-BE49-F238E27FC236}">
                <a16:creationId xmlns:a16="http://schemas.microsoft.com/office/drawing/2014/main" id="{3BD4AC80-0F53-476B-9C57-DCEE322E220E}"/>
              </a:ext>
            </a:extLst>
          </p:cNvPr>
          <p:cNvSpPr>
            <a:spLocks noGrp="1"/>
          </p:cNvSpPr>
          <p:nvPr>
            <p:ph sz="half" idx="2"/>
          </p:nvPr>
        </p:nvSpPr>
        <p:spPr>
          <a:xfrm>
            <a:off x="6338104" y="1784399"/>
            <a:ext cx="5181600" cy="4351338"/>
          </a:xfrm>
        </p:spPr>
        <p:txBody>
          <a:bodyPr>
            <a:normAutofit/>
          </a:bodyPr>
          <a:lstStyle/>
          <a:p>
            <a:r>
              <a:rPr lang="nb-NO" dirty="0"/>
              <a:t>Robust korn som tåler norske forhold – god utnyttelse av arealene</a:t>
            </a:r>
          </a:p>
          <a:p>
            <a:r>
              <a:rPr lang="nb-NO" dirty="0"/>
              <a:t>Økt selvforsyning i Norge – bidrag til global matsikkerhet</a:t>
            </a:r>
          </a:p>
          <a:p>
            <a:r>
              <a:rPr lang="nb-NO" dirty="0"/>
              <a:t>Kortreist og ressurseffektivt - klima- og miljøvennlig</a:t>
            </a:r>
          </a:p>
          <a:p>
            <a:r>
              <a:rPr lang="nb-NO" dirty="0"/>
              <a:t>Bygg er sunt og har gode helseegenskaper</a:t>
            </a:r>
          </a:p>
          <a:p>
            <a:endParaRPr lang="nb-NO" dirty="0"/>
          </a:p>
        </p:txBody>
      </p:sp>
      <p:pic>
        <p:nvPicPr>
          <p:cNvPr id="2" name="Bilde 1">
            <a:hlinkClick r:id="rId5"/>
            <a:extLst>
              <a:ext uri="{FF2B5EF4-FFF2-40B4-BE49-F238E27FC236}">
                <a16:creationId xmlns:a16="http://schemas.microsoft.com/office/drawing/2014/main" id="{7945677F-16EE-445B-ABEA-72D9799437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83248">
            <a:off x="862854" y="2945352"/>
            <a:ext cx="3940102" cy="2258386"/>
          </a:xfrm>
          <a:prstGeom prst="rect">
            <a:avLst/>
          </a:prstGeom>
        </p:spPr>
      </p:pic>
    </p:spTree>
    <p:extLst>
      <p:ext uri="{BB962C8B-B14F-4D97-AF65-F5344CB8AC3E}">
        <p14:creationId xmlns:p14="http://schemas.microsoft.com/office/powerpoint/2010/main" val="149042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innhold 7">
            <a:extLst>
              <a:ext uri="{FF2B5EF4-FFF2-40B4-BE49-F238E27FC236}">
                <a16:creationId xmlns:a16="http://schemas.microsoft.com/office/drawing/2014/main" id="{34DE1A36-FEB6-496F-A05B-89FA3CC4AC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1030" y="170443"/>
            <a:ext cx="1966196" cy="1194464"/>
          </a:xfrm>
          <a:prstGeom prst="rect">
            <a:avLst/>
          </a:prstGeom>
        </p:spPr>
      </p:pic>
      <p:pic>
        <p:nvPicPr>
          <p:cNvPr id="13" name="Bilde 12">
            <a:extLst>
              <a:ext uri="{FF2B5EF4-FFF2-40B4-BE49-F238E27FC236}">
                <a16:creationId xmlns:a16="http://schemas.microsoft.com/office/drawing/2014/main" id="{8AF0B6A1-E001-4CEB-AB92-F542EC1271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2511" y="-10118"/>
            <a:ext cx="6409430" cy="3621328"/>
          </a:xfrm>
          <a:prstGeom prst="rect">
            <a:avLst/>
          </a:prstGeom>
        </p:spPr>
      </p:pic>
      <p:sp>
        <p:nvSpPr>
          <p:cNvPr id="2" name="Tittel 1">
            <a:extLst>
              <a:ext uri="{FF2B5EF4-FFF2-40B4-BE49-F238E27FC236}">
                <a16:creationId xmlns:a16="http://schemas.microsoft.com/office/drawing/2014/main" id="{D667B68D-1A7C-4E21-B7C2-8D240750BC22}"/>
              </a:ext>
            </a:extLst>
          </p:cNvPr>
          <p:cNvSpPr>
            <a:spLocks noGrp="1"/>
          </p:cNvSpPr>
          <p:nvPr>
            <p:ph type="ctrTitle"/>
          </p:nvPr>
        </p:nvSpPr>
        <p:spPr>
          <a:xfrm>
            <a:off x="1524000" y="2417667"/>
            <a:ext cx="9144000" cy="2387600"/>
          </a:xfrm>
          <a:noFill/>
        </p:spPr>
        <p:txBody>
          <a:bodyPr/>
          <a:lstStyle/>
          <a:p>
            <a:r>
              <a:rPr lang="nb-NO" dirty="0">
                <a:solidFill>
                  <a:schemeClr val="bg1"/>
                </a:solidFill>
                <a:latin typeface="Blue Highway" panose="02010603020202020303" pitchFamily="2" charset="0"/>
              </a:rPr>
              <a:t>Tittel</a:t>
            </a:r>
          </a:p>
        </p:txBody>
      </p:sp>
      <p:sp>
        <p:nvSpPr>
          <p:cNvPr id="3" name="Undertittel 2">
            <a:extLst>
              <a:ext uri="{FF2B5EF4-FFF2-40B4-BE49-F238E27FC236}">
                <a16:creationId xmlns:a16="http://schemas.microsoft.com/office/drawing/2014/main" id="{E2798401-5533-4B20-9D2E-C81F43C8201B}"/>
              </a:ext>
            </a:extLst>
          </p:cNvPr>
          <p:cNvSpPr>
            <a:spLocks noGrp="1"/>
          </p:cNvSpPr>
          <p:nvPr>
            <p:ph type="subTitle" idx="1"/>
          </p:nvPr>
        </p:nvSpPr>
        <p:spPr>
          <a:xfrm>
            <a:off x="1524000" y="4852440"/>
            <a:ext cx="9144000" cy="1655762"/>
          </a:xfrm>
        </p:spPr>
        <p:txBody>
          <a:bodyPr/>
          <a:lstStyle/>
          <a:p>
            <a:r>
              <a:rPr lang="nb-NO" dirty="0">
                <a:solidFill>
                  <a:schemeClr val="bg1"/>
                </a:solidFill>
              </a:rPr>
              <a:t>Navn, </a:t>
            </a:r>
            <a:r>
              <a:rPr lang="nb-NO" dirty="0">
                <a:solidFill>
                  <a:schemeClr val="bg1"/>
                </a:solidFill>
                <a:latin typeface="Blue Highway" panose="02010603020202020303" pitchFamily="2" charset="0"/>
              </a:rPr>
              <a:t>sted</a:t>
            </a:r>
          </a:p>
          <a:p>
            <a:endParaRPr lang="nb-NO" dirty="0"/>
          </a:p>
        </p:txBody>
      </p:sp>
      <p:pic>
        <p:nvPicPr>
          <p:cNvPr id="14" name="Bilde 13">
            <a:extLst>
              <a:ext uri="{FF2B5EF4-FFF2-40B4-BE49-F238E27FC236}">
                <a16:creationId xmlns:a16="http://schemas.microsoft.com/office/drawing/2014/main" id="{00F661BD-9EEF-4AA5-8811-827FE51A31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0"/>
          <a:stretch/>
        </p:blipFill>
        <p:spPr>
          <a:xfrm>
            <a:off x="6102511" y="3684438"/>
            <a:ext cx="6138689" cy="3235674"/>
          </a:xfrm>
          <a:prstGeom prst="rect">
            <a:avLst/>
          </a:prstGeom>
        </p:spPr>
      </p:pic>
      <p:pic>
        <p:nvPicPr>
          <p:cNvPr id="12" name="Bilde 11">
            <a:extLst>
              <a:ext uri="{FF2B5EF4-FFF2-40B4-BE49-F238E27FC236}">
                <a16:creationId xmlns:a16="http://schemas.microsoft.com/office/drawing/2014/main" id="{F954E25E-1722-4424-90E3-4D4BEE8255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14" y="3697138"/>
            <a:ext cx="6096002" cy="3235674"/>
          </a:xfrm>
          <a:prstGeom prst="rect">
            <a:avLst/>
          </a:prstGeom>
        </p:spPr>
      </p:pic>
      <p:pic>
        <p:nvPicPr>
          <p:cNvPr id="10" name="Bilde 9">
            <a:extLst>
              <a:ext uri="{FF2B5EF4-FFF2-40B4-BE49-F238E27FC236}">
                <a16:creationId xmlns:a16="http://schemas.microsoft.com/office/drawing/2014/main" id="{B6411DAA-7AC7-43D9-B9DB-5FB02297788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414" y="-62112"/>
            <a:ext cx="6075825" cy="3673322"/>
          </a:xfrm>
          <a:prstGeom prst="rect">
            <a:avLst/>
          </a:prstGeom>
        </p:spPr>
      </p:pic>
      <p:pic>
        <p:nvPicPr>
          <p:cNvPr id="18" name="Bilde 17">
            <a:extLst>
              <a:ext uri="{FF2B5EF4-FFF2-40B4-BE49-F238E27FC236}">
                <a16:creationId xmlns:a16="http://schemas.microsoft.com/office/drawing/2014/main" id="{4926CB99-36D7-4393-92E0-5DF45231554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52372" y="2121870"/>
            <a:ext cx="2204438" cy="2542100"/>
          </a:xfrm>
          <a:prstGeom prst="rect">
            <a:avLst/>
          </a:prstGeom>
          <a:ln w="76200">
            <a:solidFill>
              <a:schemeClr val="bg1"/>
            </a:solidFill>
          </a:ln>
        </p:spPr>
      </p:pic>
    </p:spTree>
    <p:extLst>
      <p:ext uri="{BB962C8B-B14F-4D97-AF65-F5344CB8AC3E}">
        <p14:creationId xmlns:p14="http://schemas.microsoft.com/office/powerpoint/2010/main" val="33115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6" name="Plassholder for innhold 15">
            <a:extLst>
              <a:ext uri="{FF2B5EF4-FFF2-40B4-BE49-F238E27FC236}">
                <a16:creationId xmlns:a16="http://schemas.microsoft.com/office/drawing/2014/main" id="{2DAFFE3B-9C13-496E-B392-D09D4381114D}"/>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97135" y="548794"/>
            <a:ext cx="7776247" cy="5739063"/>
          </a:xfrm>
        </p:spPr>
      </p:pic>
      <p:pic>
        <p:nvPicPr>
          <p:cNvPr id="8" name="Bilde 7">
            <a:extLst>
              <a:ext uri="{FF2B5EF4-FFF2-40B4-BE49-F238E27FC236}">
                <a16:creationId xmlns:a16="http://schemas.microsoft.com/office/drawing/2014/main" id="{C67167B1-95D9-45B1-A2B1-DB3AAC158B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7861" y="78152"/>
            <a:ext cx="1539089" cy="983984"/>
          </a:xfrm>
          <a:prstGeom prst="rect">
            <a:avLst/>
          </a:prstGeom>
        </p:spPr>
      </p:pic>
      <p:pic>
        <p:nvPicPr>
          <p:cNvPr id="7" name="Plassholder for innhold 6">
            <a:extLst>
              <a:ext uri="{FF2B5EF4-FFF2-40B4-BE49-F238E27FC236}">
                <a16:creationId xmlns:a16="http://schemas.microsoft.com/office/drawing/2014/main" id="{2570003D-D87A-4725-A749-E34E9209593A}"/>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rot="21258695">
            <a:off x="337586" y="801616"/>
            <a:ext cx="4851378" cy="3638534"/>
          </a:xfrm>
        </p:spPr>
      </p:pic>
      <p:grpSp>
        <p:nvGrpSpPr>
          <p:cNvPr id="14" name="Gruppe 13">
            <a:extLst>
              <a:ext uri="{FF2B5EF4-FFF2-40B4-BE49-F238E27FC236}">
                <a16:creationId xmlns:a16="http://schemas.microsoft.com/office/drawing/2014/main" id="{76026AC9-DC78-4E2E-8CE8-F399BDB69DAA}"/>
              </a:ext>
            </a:extLst>
          </p:cNvPr>
          <p:cNvGrpSpPr/>
          <p:nvPr/>
        </p:nvGrpSpPr>
        <p:grpSpPr>
          <a:xfrm>
            <a:off x="6414690" y="2620883"/>
            <a:ext cx="4791075" cy="3886200"/>
            <a:chOff x="1381125" y="262247"/>
            <a:chExt cx="9166736" cy="6543676"/>
          </a:xfrm>
        </p:grpSpPr>
        <p:pic>
          <p:nvPicPr>
            <p:cNvPr id="12" name="Bilde 11">
              <a:extLst>
                <a:ext uri="{FF2B5EF4-FFF2-40B4-BE49-F238E27FC236}">
                  <a16:creationId xmlns:a16="http://schemas.microsoft.com/office/drawing/2014/main" id="{61ED9024-9E16-48F6-BA03-093CBDA1C7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5632" y="262247"/>
              <a:ext cx="4482229" cy="6543676"/>
            </a:xfrm>
            <a:prstGeom prst="rect">
              <a:avLst/>
            </a:prstGeom>
          </p:spPr>
        </p:pic>
        <p:pic>
          <p:nvPicPr>
            <p:cNvPr id="13" name="Bilde 12">
              <a:extLst>
                <a:ext uri="{FF2B5EF4-FFF2-40B4-BE49-F238E27FC236}">
                  <a16:creationId xmlns:a16="http://schemas.microsoft.com/office/drawing/2014/main" id="{D6E3AFD1-F66A-47ED-9692-F8A9F5DF7F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1125" y="262248"/>
              <a:ext cx="4619625" cy="6543675"/>
            </a:xfrm>
            <a:prstGeom prst="rect">
              <a:avLst/>
            </a:prstGeom>
          </p:spPr>
        </p:pic>
      </p:grpSp>
      <p:pic>
        <p:nvPicPr>
          <p:cNvPr id="4" name="Bilde 3">
            <a:extLst>
              <a:ext uri="{FF2B5EF4-FFF2-40B4-BE49-F238E27FC236}">
                <a16:creationId xmlns:a16="http://schemas.microsoft.com/office/drawing/2014/main" id="{B23635A0-AA80-4006-9C78-D223AE015C65}"/>
              </a:ext>
            </a:extLst>
          </p:cNvPr>
          <p:cNvPicPr>
            <a:picLocks noChangeAspect="1"/>
          </p:cNvPicPr>
          <p:nvPr/>
        </p:nvPicPr>
        <p:blipFill>
          <a:blip r:embed="rId8"/>
          <a:stretch>
            <a:fillRect/>
          </a:stretch>
        </p:blipFill>
        <p:spPr>
          <a:xfrm>
            <a:off x="6652683" y="466230"/>
            <a:ext cx="3767353" cy="4782175"/>
          </a:xfrm>
          <a:prstGeom prst="rect">
            <a:avLst/>
          </a:prstGeom>
        </p:spPr>
      </p:pic>
      <p:pic>
        <p:nvPicPr>
          <p:cNvPr id="18" name="Bilde 17">
            <a:extLst>
              <a:ext uri="{FF2B5EF4-FFF2-40B4-BE49-F238E27FC236}">
                <a16:creationId xmlns:a16="http://schemas.microsoft.com/office/drawing/2014/main" id="{AF5B902D-F453-46CD-B85A-54CB5F30B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79" y="4985780"/>
            <a:ext cx="1659174" cy="1107652"/>
          </a:xfrm>
          <a:prstGeom prst="rect">
            <a:avLst/>
          </a:prstGeom>
        </p:spPr>
      </p:pic>
      <p:pic>
        <p:nvPicPr>
          <p:cNvPr id="19" name="Bilde 18">
            <a:extLst>
              <a:ext uri="{FF2B5EF4-FFF2-40B4-BE49-F238E27FC236}">
                <a16:creationId xmlns:a16="http://schemas.microsoft.com/office/drawing/2014/main" id="{040864BE-4CD4-4A5A-8C15-EEA5383FD68F}"/>
              </a:ext>
            </a:extLst>
          </p:cNvPr>
          <p:cNvPicPr>
            <a:picLocks noChangeAspect="1"/>
          </p:cNvPicPr>
          <p:nvPr/>
        </p:nvPicPr>
        <p:blipFill>
          <a:blip r:embed="rId10"/>
          <a:stretch>
            <a:fillRect/>
          </a:stretch>
        </p:blipFill>
        <p:spPr>
          <a:xfrm>
            <a:off x="2632501" y="393802"/>
            <a:ext cx="4791075" cy="3552825"/>
          </a:xfrm>
          <a:prstGeom prst="rect">
            <a:avLst/>
          </a:prstGeom>
        </p:spPr>
      </p:pic>
      <p:pic>
        <p:nvPicPr>
          <p:cNvPr id="20" name="Bilde 19">
            <a:extLst>
              <a:ext uri="{FF2B5EF4-FFF2-40B4-BE49-F238E27FC236}">
                <a16:creationId xmlns:a16="http://schemas.microsoft.com/office/drawing/2014/main" id="{CBFC9F9F-8A6B-4825-BAC7-CC50D8EA59C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303805">
            <a:off x="3523007" y="1176338"/>
            <a:ext cx="8056788" cy="4842776"/>
          </a:xfrm>
          <a:prstGeom prst="rect">
            <a:avLst/>
          </a:prstGeom>
        </p:spPr>
      </p:pic>
    </p:spTree>
    <p:extLst>
      <p:ext uri="{BB962C8B-B14F-4D97-AF65-F5344CB8AC3E}">
        <p14:creationId xmlns:p14="http://schemas.microsoft.com/office/powerpoint/2010/main" val="37048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3D403CB-CCF5-4F5E-A541-09358E8969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7164198"/>
          </a:xfrm>
          <a:prstGeom prst="rect">
            <a:avLst/>
          </a:prstGeom>
        </p:spPr>
      </p:pic>
      <p:pic>
        <p:nvPicPr>
          <p:cNvPr id="8" name="Bilde 7">
            <a:extLst>
              <a:ext uri="{FF2B5EF4-FFF2-40B4-BE49-F238E27FC236}">
                <a16:creationId xmlns:a16="http://schemas.microsoft.com/office/drawing/2014/main" id="{5C0A725E-CC0F-4239-AEF1-768E3304B5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7930" y="111679"/>
            <a:ext cx="2086635" cy="1334046"/>
          </a:xfrm>
          <a:prstGeom prst="rect">
            <a:avLst/>
          </a:prstGeom>
        </p:spPr>
      </p:pic>
      <p:sp>
        <p:nvSpPr>
          <p:cNvPr id="9" name="Rektangel 8">
            <a:extLst>
              <a:ext uri="{FF2B5EF4-FFF2-40B4-BE49-F238E27FC236}">
                <a16:creationId xmlns:a16="http://schemas.microsoft.com/office/drawing/2014/main" id="{D9839C1C-2099-4954-A7C1-1D4FE4AC97A9}"/>
              </a:ext>
            </a:extLst>
          </p:cNvPr>
          <p:cNvSpPr/>
          <p:nvPr/>
        </p:nvSpPr>
        <p:spPr>
          <a:xfrm>
            <a:off x="0" y="1948742"/>
            <a:ext cx="5665810"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50.000 porsjoner bygg</a:t>
            </a:r>
          </a:p>
        </p:txBody>
      </p:sp>
      <p:sp>
        <p:nvSpPr>
          <p:cNvPr id="11" name="Undertittel 10">
            <a:extLst>
              <a:ext uri="{FF2B5EF4-FFF2-40B4-BE49-F238E27FC236}">
                <a16:creationId xmlns:a16="http://schemas.microsoft.com/office/drawing/2014/main" id="{A28035DC-2A79-40B6-B355-52E66FD277F4}"/>
              </a:ext>
            </a:extLst>
          </p:cNvPr>
          <p:cNvSpPr>
            <a:spLocks noGrp="1"/>
          </p:cNvSpPr>
          <p:nvPr>
            <p:ph type="subTitle" idx="1"/>
          </p:nvPr>
        </p:nvSpPr>
        <p:spPr/>
        <p:txBody>
          <a:bodyPr/>
          <a:lstStyle/>
          <a:p>
            <a:endParaRPr lang="nb-NO"/>
          </a:p>
        </p:txBody>
      </p:sp>
      <p:sp>
        <p:nvSpPr>
          <p:cNvPr id="7" name="Rektangel 6">
            <a:extLst>
              <a:ext uri="{FF2B5EF4-FFF2-40B4-BE49-F238E27FC236}">
                <a16:creationId xmlns:a16="http://schemas.microsoft.com/office/drawing/2014/main" id="{99F23C55-3D7C-407A-9498-53A33E8ACD33}"/>
              </a:ext>
            </a:extLst>
          </p:cNvPr>
          <p:cNvSpPr/>
          <p:nvPr/>
        </p:nvSpPr>
        <p:spPr>
          <a:xfrm>
            <a:off x="0" y="3331924"/>
            <a:ext cx="5665810"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Ca. 65 avisoppslag</a:t>
            </a:r>
          </a:p>
        </p:txBody>
      </p:sp>
      <p:sp>
        <p:nvSpPr>
          <p:cNvPr id="10" name="Rektangel 9">
            <a:extLst>
              <a:ext uri="{FF2B5EF4-FFF2-40B4-BE49-F238E27FC236}">
                <a16:creationId xmlns:a16="http://schemas.microsoft.com/office/drawing/2014/main" id="{0D904A32-4B1F-43A9-A0EB-A89FD10094DB}"/>
              </a:ext>
            </a:extLst>
          </p:cNvPr>
          <p:cNvSpPr/>
          <p:nvPr/>
        </p:nvSpPr>
        <p:spPr>
          <a:xfrm>
            <a:off x="0" y="4715106"/>
            <a:ext cx="5665810"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100 000 personer på FB </a:t>
            </a:r>
          </a:p>
        </p:txBody>
      </p:sp>
      <p:sp>
        <p:nvSpPr>
          <p:cNvPr id="12" name="Rektangel 11">
            <a:extLst>
              <a:ext uri="{FF2B5EF4-FFF2-40B4-BE49-F238E27FC236}">
                <a16:creationId xmlns:a16="http://schemas.microsoft.com/office/drawing/2014/main" id="{F633A595-DF26-473E-A854-C832FDAD248C}"/>
              </a:ext>
            </a:extLst>
          </p:cNvPr>
          <p:cNvSpPr/>
          <p:nvPr/>
        </p:nvSpPr>
        <p:spPr>
          <a:xfrm>
            <a:off x="0" y="565561"/>
            <a:ext cx="5665810"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Over 200 lokallag</a:t>
            </a:r>
          </a:p>
        </p:txBody>
      </p:sp>
    </p:spTree>
    <p:extLst>
      <p:ext uri="{BB962C8B-B14F-4D97-AF65-F5344CB8AC3E}">
        <p14:creationId xmlns:p14="http://schemas.microsoft.com/office/powerpoint/2010/main" val="234398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961F20C8-E4CB-4A89-907D-2F161F741D3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0" y="0"/>
            <a:ext cx="12192000" cy="6857999"/>
          </a:xfrm>
        </p:spPr>
      </p:pic>
      <p:sp>
        <p:nvSpPr>
          <p:cNvPr id="11" name="Rektangel 10">
            <a:extLst>
              <a:ext uri="{FF2B5EF4-FFF2-40B4-BE49-F238E27FC236}">
                <a16:creationId xmlns:a16="http://schemas.microsoft.com/office/drawing/2014/main" id="{1403A3A0-6E93-4D9A-A74F-C76BBFFCFA43}"/>
              </a:ext>
            </a:extLst>
          </p:cNvPr>
          <p:cNvSpPr/>
          <p:nvPr/>
        </p:nvSpPr>
        <p:spPr>
          <a:xfrm>
            <a:off x="-1" y="321481"/>
            <a:ext cx="6095999" cy="969610"/>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latin typeface="+mj-lt"/>
              </a:rPr>
              <a:t>Gode argumenter for bygg</a:t>
            </a:r>
          </a:p>
        </p:txBody>
      </p:sp>
      <p:sp>
        <p:nvSpPr>
          <p:cNvPr id="4" name="Rektangel 3">
            <a:extLst>
              <a:ext uri="{FF2B5EF4-FFF2-40B4-BE49-F238E27FC236}">
                <a16:creationId xmlns:a16="http://schemas.microsoft.com/office/drawing/2014/main" id="{2ABA6CCE-1061-4CB7-B7F6-9C177CB14B94}"/>
              </a:ext>
            </a:extLst>
          </p:cNvPr>
          <p:cNvSpPr/>
          <p:nvPr/>
        </p:nvSpPr>
        <p:spPr>
          <a:xfrm>
            <a:off x="555320" y="2041122"/>
            <a:ext cx="6096000" cy="646331"/>
          </a:xfrm>
          <a:prstGeom prst="rect">
            <a:avLst/>
          </a:prstGeom>
        </p:spPr>
        <p:txBody>
          <a:bodyPr>
            <a:spAutoFit/>
          </a:bodyPr>
          <a:lstStyle/>
          <a:p>
            <a:endParaRPr lang="nb-NO" dirty="0">
              <a:solidFill>
                <a:srgbClr val="555146"/>
              </a:solidFill>
              <a:latin typeface="Arial" panose="020B0604020202020204" pitchFamily="34" charset="0"/>
            </a:endParaRPr>
          </a:p>
          <a:p>
            <a:r>
              <a:rPr lang="nb-NO" dirty="0">
                <a:solidFill>
                  <a:srgbClr val="555146"/>
                </a:solidFill>
                <a:latin typeface="Arial" panose="020B0604020202020204" pitchFamily="34" charset="0"/>
              </a:rPr>
              <a:t> </a:t>
            </a:r>
            <a:endParaRPr lang="nb-NO" dirty="0"/>
          </a:p>
        </p:txBody>
      </p:sp>
      <p:sp>
        <p:nvSpPr>
          <p:cNvPr id="12" name="Plassholder for innhold 2">
            <a:extLst>
              <a:ext uri="{FF2B5EF4-FFF2-40B4-BE49-F238E27FC236}">
                <a16:creationId xmlns:a16="http://schemas.microsoft.com/office/drawing/2014/main" id="{C869FCA2-1D40-4D19-B37C-CDE1AD153ABE}"/>
              </a:ext>
            </a:extLst>
          </p:cNvPr>
          <p:cNvSpPr>
            <a:spLocks noGrp="1"/>
          </p:cNvSpPr>
          <p:nvPr>
            <p:ph sz="half" idx="2"/>
          </p:nvPr>
        </p:nvSpPr>
        <p:spPr>
          <a:xfrm>
            <a:off x="7010400" y="1497012"/>
            <a:ext cx="5181600" cy="4783472"/>
          </a:xfrm>
        </p:spPr>
        <p:txBody>
          <a:bodyPr>
            <a:normAutofit fontScale="92500" lnSpcReduction="10000"/>
          </a:bodyPr>
          <a:lstStyle/>
          <a:p>
            <a:pPr marL="457200" indent="-457200"/>
            <a:r>
              <a:rPr lang="nb-NO" sz="3600" dirty="0">
                <a:solidFill>
                  <a:schemeClr val="bg1"/>
                </a:solidFill>
              </a:rPr>
              <a:t>Helsefremmende</a:t>
            </a:r>
          </a:p>
          <a:p>
            <a:pPr marL="457200" indent="-457200">
              <a:buFont typeface="Arial" panose="020B0604020202020204" pitchFamily="34" charset="0"/>
              <a:buChar char="•"/>
            </a:pPr>
            <a:r>
              <a:rPr lang="nb-NO" sz="3600" dirty="0">
                <a:solidFill>
                  <a:schemeClr val="bg1"/>
                </a:solidFill>
              </a:rPr>
              <a:t>Naturlig</a:t>
            </a:r>
          </a:p>
          <a:p>
            <a:pPr marL="457200" indent="-457200">
              <a:buFont typeface="Arial" panose="020B0604020202020204" pitchFamily="34" charset="0"/>
              <a:buChar char="•"/>
            </a:pPr>
            <a:r>
              <a:rPr lang="nb-NO" sz="3600" dirty="0">
                <a:solidFill>
                  <a:schemeClr val="bg1"/>
                </a:solidFill>
              </a:rPr>
              <a:t>Norsk råvare</a:t>
            </a:r>
          </a:p>
          <a:p>
            <a:pPr marL="457200" indent="-457200">
              <a:buFont typeface="Arial" panose="020B0604020202020204" pitchFamily="34" charset="0"/>
              <a:buChar char="•"/>
            </a:pPr>
            <a:r>
              <a:rPr lang="nb-NO" sz="3600" dirty="0">
                <a:solidFill>
                  <a:schemeClr val="bg1"/>
                </a:solidFill>
              </a:rPr>
              <a:t>Lite bearbeidet</a:t>
            </a:r>
          </a:p>
          <a:p>
            <a:pPr marL="457200" indent="-457200">
              <a:buFont typeface="Arial" panose="020B0604020202020204" pitchFamily="34" charset="0"/>
              <a:buChar char="•"/>
            </a:pPr>
            <a:r>
              <a:rPr lang="nb-NO" sz="3600" dirty="0">
                <a:solidFill>
                  <a:schemeClr val="bg1"/>
                </a:solidFill>
              </a:rPr>
              <a:t>Lokalt, kortreist</a:t>
            </a:r>
          </a:p>
          <a:p>
            <a:pPr marL="457200" indent="-457200">
              <a:buFont typeface="Arial" panose="020B0604020202020204" pitchFamily="34" charset="0"/>
              <a:buChar char="•"/>
            </a:pPr>
            <a:r>
              <a:rPr lang="nb-NO" sz="3600" dirty="0">
                <a:solidFill>
                  <a:schemeClr val="bg1"/>
                </a:solidFill>
              </a:rPr>
              <a:t>Miljøvennlig</a:t>
            </a:r>
          </a:p>
          <a:p>
            <a:pPr marL="457200" indent="-457200">
              <a:buFont typeface="Arial" panose="020B0604020202020204" pitchFamily="34" charset="0"/>
              <a:buChar char="•"/>
            </a:pPr>
            <a:r>
              <a:rPr lang="nb-NO" sz="3600" dirty="0">
                <a:solidFill>
                  <a:schemeClr val="bg1"/>
                </a:solidFill>
              </a:rPr>
              <a:t>God ressursutnyttelse</a:t>
            </a:r>
          </a:p>
          <a:p>
            <a:pPr marL="457200" indent="-457200">
              <a:buFont typeface="Arial" panose="020B0604020202020204" pitchFamily="34" charset="0"/>
              <a:buChar char="•"/>
            </a:pPr>
            <a:r>
              <a:rPr lang="nb-NO" sz="3600" dirty="0">
                <a:solidFill>
                  <a:schemeClr val="bg1"/>
                </a:solidFill>
              </a:rPr>
              <a:t>Hjemmelaget</a:t>
            </a:r>
          </a:p>
          <a:p>
            <a:pPr marL="457200" indent="-457200">
              <a:buFont typeface="Arial" panose="020B0604020202020204" pitchFamily="34" charset="0"/>
              <a:buChar char="•"/>
            </a:pPr>
            <a:r>
              <a:rPr lang="nb-NO" sz="3600" dirty="0">
                <a:solidFill>
                  <a:schemeClr val="bg1"/>
                </a:solidFill>
              </a:rPr>
              <a:t>Identitet og historie</a:t>
            </a:r>
          </a:p>
          <a:p>
            <a:pPr marL="457200" indent="-457200">
              <a:buFont typeface="Arial" panose="020B0604020202020204" pitchFamily="34" charset="0"/>
              <a:buChar char="•"/>
            </a:pPr>
            <a:endParaRPr lang="nb-NO" sz="2000" dirty="0">
              <a:solidFill>
                <a:schemeClr val="bg1"/>
              </a:solidFill>
            </a:endParaRPr>
          </a:p>
        </p:txBody>
      </p:sp>
      <p:pic>
        <p:nvPicPr>
          <p:cNvPr id="10" name="Bilde 9">
            <a:extLst>
              <a:ext uri="{FF2B5EF4-FFF2-40B4-BE49-F238E27FC236}">
                <a16:creationId xmlns:a16="http://schemas.microsoft.com/office/drawing/2014/main" id="{2A274BC5-CB78-4768-A927-274DFC60BD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7861" y="78152"/>
            <a:ext cx="1539089" cy="983984"/>
          </a:xfrm>
          <a:prstGeom prst="rect">
            <a:avLst/>
          </a:prstGeom>
        </p:spPr>
      </p:pic>
    </p:spTree>
    <p:extLst>
      <p:ext uri="{BB962C8B-B14F-4D97-AF65-F5344CB8AC3E}">
        <p14:creationId xmlns:p14="http://schemas.microsoft.com/office/powerpoint/2010/main" val="36752684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2719</TotalTime>
  <Words>982</Words>
  <Application>Microsoft Office PowerPoint</Application>
  <PresentationFormat>Widescreen</PresentationFormat>
  <Paragraphs>78</Paragraphs>
  <Slides>11</Slides>
  <Notes>11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vt:i4>
      </vt:variant>
    </vt:vector>
  </HeadingPairs>
  <TitlesOfParts>
    <vt:vector size="16" baseType="lpstr">
      <vt:lpstr>Arial</vt:lpstr>
      <vt:lpstr>Blue Highway</vt:lpstr>
      <vt:lpstr>Calibri</vt:lpstr>
      <vt:lpstr>Calibri Light</vt:lpstr>
      <vt:lpstr>Office-tema</vt:lpstr>
      <vt:lpstr>«Spis norsk bygg»</vt:lpstr>
      <vt:lpstr>PowerPoint-presentasjon</vt:lpstr>
      <vt:lpstr>PowerPoint-presentasjon</vt:lpstr>
      <vt:lpstr>PowerPoint-presentasjon</vt:lpstr>
      <vt:lpstr>PowerPoint-presentasjon</vt:lpstr>
      <vt:lpstr>Tittel</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Aksjon «Spis norsk bygg»</dc:title>
  <dc:creator>Mari Gjengedal</dc:creator>
  <cp:lastModifiedBy>ellen kr</cp:lastModifiedBy>
  <cp:revision>4</cp:revision>
  <dcterms:created xsi:type="dcterms:W3CDTF">2019-01-15T13:37:55Z</dcterms:created>
  <dcterms:modified xsi:type="dcterms:W3CDTF">2019-01-30T19:46:39Z</dcterms:modified>
</cp:coreProperties>
</file>